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450696"/>
            <a:ext cx="4345940" cy="1162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700" y="1719504"/>
            <a:ext cx="5877559" cy="225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53446" y="9042191"/>
            <a:ext cx="17462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itablebiodiversity.com/workshop/workshop_notes.pdf" TargetMode="External"/><Relationship Id="rId2" Type="http://schemas.openxmlformats.org/officeDocument/2006/relationships/hyperlink" Target="mailto:haas@uwm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rofitablebiodiversity.com/" TargetMode="External"/><Relationship Id="rId4" Type="http://schemas.openxmlformats.org/officeDocument/2006/relationships/hyperlink" Target="https://doi.org/10.14207/ejsd.2024.v13n3p57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a.gov/federal-contracting/contracting-assistance-programs/" TargetMode="External"/><Relationship Id="rId2" Type="http://schemas.openxmlformats.org/officeDocument/2006/relationships/hyperlink" Target="https://www.sba.gov/federal-contracting/contracting-assistance-programs/hubzone-program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tex42.com/ExcelTemplates/profit-and-loss.html" TargetMode="External"/><Relationship Id="rId2" Type="http://schemas.openxmlformats.org/officeDocument/2006/relationships/hyperlink" Target="http://www.profitablebiodiversity.com/workshop/profit_loss.xlsx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eg.andersen.com/pre-revenue-startups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4207/ejsd.2024.v13n3p57" TargetMode="Externa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padi.com/great-white-shark-conservation-what-most-people-dont-know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ada.ca/en/environment-climate-change/services/species-risk-public-registry/recovery-strategies/white-shark-2025" TargetMode="External"/><Relationship Id="rId2" Type="http://schemas.openxmlformats.org/officeDocument/2006/relationships/hyperlink" Target="http://www.canada.ca/en/environment-climate-change/services/species-risk-public-registry/recovery-strategies/white-shark-2025.html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ba.gov/business-guide/plan-your-business/write-your-business-plan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escreenscientifics.com/forensic-ecology/edna/" TargetMode="External"/><Relationship Id="rId2" Type="http://schemas.openxmlformats.org/officeDocument/2006/relationships/hyperlink" Target="https://globalfishingwatch.org/our-technology/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zenatech.com/city-planning/" TargetMode="External"/><Relationship Id="rId4" Type="http://schemas.openxmlformats.org/officeDocument/2006/relationships/hyperlink" Target="https://www.csaocean.com/about/client-project-location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fwdco.net/index.html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spc="204" dirty="0"/>
              <a:t>Workshop</a:t>
            </a:r>
            <a:r>
              <a:rPr spc="395" dirty="0"/>
              <a:t> </a:t>
            </a:r>
            <a:r>
              <a:rPr spc="235" dirty="0"/>
              <a:t>Practicum: </a:t>
            </a:r>
            <a:r>
              <a:rPr spc="260" dirty="0"/>
              <a:t>Example</a:t>
            </a:r>
            <a:r>
              <a:rPr spc="370" dirty="0"/>
              <a:t> </a:t>
            </a:r>
            <a:r>
              <a:rPr spc="195" dirty="0"/>
              <a:t>Business</a:t>
            </a:r>
            <a:r>
              <a:rPr spc="380" dirty="0"/>
              <a:t> </a:t>
            </a:r>
            <a:r>
              <a:rPr spc="285" dirty="0"/>
              <a:t>Plan</a:t>
            </a:r>
            <a:r>
              <a:rPr spc="380" dirty="0"/>
              <a:t> </a:t>
            </a:r>
            <a:r>
              <a:rPr spc="175" dirty="0"/>
              <a:t>and </a:t>
            </a:r>
            <a:r>
              <a:rPr spc="220" dirty="0"/>
              <a:t>Participant</a:t>
            </a:r>
            <a:r>
              <a:rPr spc="390" dirty="0"/>
              <a:t> </a:t>
            </a:r>
            <a:r>
              <a:rPr spc="285" dirty="0"/>
              <a:t>Plan</a:t>
            </a:r>
            <a:r>
              <a:rPr spc="400" dirty="0"/>
              <a:t> </a:t>
            </a:r>
            <a:r>
              <a:rPr spc="170" dirty="0"/>
              <a:t>Worksheet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2885" algn="just">
              <a:lnSpc>
                <a:spcPct val="110700"/>
              </a:lnSpc>
              <a:spcBef>
                <a:spcPts val="100"/>
              </a:spcBef>
            </a:pPr>
            <a:r>
              <a:rPr spc="75" dirty="0"/>
              <a:t>This </a:t>
            </a:r>
            <a:r>
              <a:rPr dirty="0"/>
              <a:t>example business plan is of a </a:t>
            </a:r>
            <a:r>
              <a:rPr spc="-10" dirty="0"/>
              <a:t>drone-</a:t>
            </a:r>
            <a:r>
              <a:rPr dirty="0"/>
              <a:t>based marketing analysis service that </a:t>
            </a:r>
            <a:r>
              <a:rPr spc="-20" dirty="0"/>
              <a:t>rec-</a:t>
            </a:r>
            <a:r>
              <a:rPr dirty="0"/>
              <a:t>ommends</a:t>
            </a:r>
            <a:r>
              <a:rPr spc="220" dirty="0"/>
              <a:t> </a:t>
            </a:r>
            <a:r>
              <a:rPr dirty="0"/>
              <a:t>to</a:t>
            </a:r>
            <a:r>
              <a:rPr spc="225" dirty="0"/>
              <a:t> </a:t>
            </a:r>
            <a:r>
              <a:rPr dirty="0"/>
              <a:t>clients,</a:t>
            </a:r>
            <a:r>
              <a:rPr spc="235" dirty="0"/>
              <a:t> </a:t>
            </a:r>
            <a:r>
              <a:rPr dirty="0"/>
              <a:t>optimal</a:t>
            </a:r>
            <a:r>
              <a:rPr spc="225" dirty="0"/>
              <a:t> </a:t>
            </a:r>
            <a:r>
              <a:rPr dirty="0"/>
              <a:t>locations</a:t>
            </a:r>
            <a:r>
              <a:rPr spc="220" dirty="0"/>
              <a:t> </a:t>
            </a:r>
            <a:r>
              <a:rPr dirty="0"/>
              <a:t>for</a:t>
            </a:r>
            <a:r>
              <a:rPr spc="225" dirty="0"/>
              <a:t> </a:t>
            </a:r>
            <a:r>
              <a:rPr dirty="0"/>
              <a:t>their</a:t>
            </a:r>
            <a:r>
              <a:rPr spc="220" dirty="0"/>
              <a:t> </a:t>
            </a:r>
            <a:r>
              <a:rPr dirty="0"/>
              <a:t>businesses.</a:t>
            </a:r>
            <a:r>
              <a:rPr spc="120" dirty="0"/>
              <a:t>  </a:t>
            </a:r>
            <a:r>
              <a:rPr dirty="0"/>
              <a:t>Profits</a:t>
            </a:r>
            <a:r>
              <a:rPr spc="220" dirty="0"/>
              <a:t> </a:t>
            </a:r>
            <a:r>
              <a:rPr dirty="0"/>
              <a:t>from</a:t>
            </a:r>
            <a:r>
              <a:rPr spc="225" dirty="0"/>
              <a:t> </a:t>
            </a:r>
            <a:r>
              <a:rPr dirty="0"/>
              <a:t>this</a:t>
            </a:r>
            <a:r>
              <a:rPr spc="220" dirty="0"/>
              <a:t> </a:t>
            </a:r>
            <a:r>
              <a:rPr spc="-10" dirty="0"/>
              <a:t>biodiversity </a:t>
            </a:r>
            <a:r>
              <a:rPr dirty="0"/>
              <a:t>offering</a:t>
            </a:r>
            <a:r>
              <a:rPr spc="150" dirty="0"/>
              <a:t> </a:t>
            </a:r>
            <a:r>
              <a:rPr dirty="0"/>
              <a:t>fund</a:t>
            </a:r>
            <a:r>
              <a:rPr spc="150" dirty="0"/>
              <a:t> </a:t>
            </a:r>
            <a:r>
              <a:rPr dirty="0"/>
              <a:t>a</a:t>
            </a:r>
            <a:r>
              <a:rPr spc="150" dirty="0"/>
              <a:t> </a:t>
            </a:r>
            <a:r>
              <a:rPr dirty="0"/>
              <a:t>biodiversity</a:t>
            </a:r>
            <a:r>
              <a:rPr spc="150" dirty="0"/>
              <a:t> </a:t>
            </a:r>
            <a:r>
              <a:rPr dirty="0"/>
              <a:t>project</a:t>
            </a:r>
            <a:r>
              <a:rPr spc="150" dirty="0"/>
              <a:t> </a:t>
            </a:r>
            <a:r>
              <a:rPr dirty="0"/>
              <a:t>that</a:t>
            </a:r>
            <a:r>
              <a:rPr spc="150" dirty="0"/>
              <a:t> </a:t>
            </a:r>
            <a:r>
              <a:rPr dirty="0"/>
              <a:t>contributes</a:t>
            </a:r>
            <a:r>
              <a:rPr spc="150" dirty="0"/>
              <a:t> </a:t>
            </a:r>
            <a:r>
              <a:rPr dirty="0"/>
              <a:t>to</a:t>
            </a:r>
            <a:r>
              <a:rPr spc="155" dirty="0"/>
              <a:t> </a:t>
            </a:r>
            <a:r>
              <a:rPr dirty="0"/>
              <a:t>the</a:t>
            </a:r>
            <a:r>
              <a:rPr spc="150" dirty="0"/>
              <a:t> </a:t>
            </a:r>
            <a:r>
              <a:rPr dirty="0"/>
              <a:t>conservation</a:t>
            </a:r>
            <a:r>
              <a:rPr spc="150" dirty="0"/>
              <a:t> </a:t>
            </a:r>
            <a:r>
              <a:rPr dirty="0"/>
              <a:t>of</a:t>
            </a:r>
            <a:r>
              <a:rPr spc="150" dirty="0"/>
              <a:t> </a:t>
            </a:r>
            <a:r>
              <a:rPr dirty="0"/>
              <a:t>the</a:t>
            </a:r>
            <a:r>
              <a:rPr spc="150" dirty="0"/>
              <a:t> </a:t>
            </a:r>
            <a:r>
              <a:rPr dirty="0"/>
              <a:t>great</a:t>
            </a:r>
            <a:r>
              <a:rPr spc="150" dirty="0"/>
              <a:t> </a:t>
            </a:r>
            <a:r>
              <a:rPr spc="-10" dirty="0"/>
              <a:t>white </a:t>
            </a:r>
            <a:r>
              <a:rPr dirty="0"/>
              <a:t>shark</a:t>
            </a:r>
            <a:r>
              <a:rPr spc="235" dirty="0"/>
              <a:t> </a:t>
            </a:r>
            <a:r>
              <a:rPr i="1" dirty="0">
                <a:latin typeface="Calibri"/>
                <a:cs typeface="Calibri"/>
              </a:rPr>
              <a:t>Carcharodon</a:t>
            </a:r>
            <a:r>
              <a:rPr i="1" spc="285" dirty="0">
                <a:latin typeface="Calibri"/>
                <a:cs typeface="Calibri"/>
              </a:rPr>
              <a:t> </a:t>
            </a:r>
            <a:r>
              <a:rPr i="1" spc="-10" dirty="0">
                <a:latin typeface="Calibri"/>
                <a:cs typeface="Calibri"/>
              </a:rPr>
              <a:t>carcharias</a:t>
            </a:r>
            <a:r>
              <a:rPr spc="-10" dirty="0"/>
              <a:t>.</a:t>
            </a: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pc="-10" dirty="0"/>
          </a:p>
          <a:p>
            <a:pPr marL="235585">
              <a:lnSpc>
                <a:spcPct val="100000"/>
              </a:lnSpc>
            </a:pPr>
            <a:r>
              <a:rPr spc="50" dirty="0"/>
              <a:t>Task</a:t>
            </a:r>
            <a:r>
              <a:rPr spc="120" dirty="0"/>
              <a:t> </a:t>
            </a:r>
            <a:r>
              <a:rPr dirty="0"/>
              <a:t>list</a:t>
            </a:r>
            <a:r>
              <a:rPr spc="120" dirty="0"/>
              <a:t> </a:t>
            </a:r>
            <a:r>
              <a:rPr dirty="0"/>
              <a:t>and</a:t>
            </a:r>
            <a:r>
              <a:rPr spc="114" dirty="0"/>
              <a:t> </a:t>
            </a:r>
            <a:r>
              <a:rPr dirty="0"/>
              <a:t>example</a:t>
            </a:r>
            <a:r>
              <a:rPr spc="120" dirty="0"/>
              <a:t> </a:t>
            </a:r>
            <a:r>
              <a:rPr dirty="0"/>
              <a:t>entries</a:t>
            </a:r>
            <a:r>
              <a:rPr spc="114" dirty="0"/>
              <a:t> </a:t>
            </a:r>
            <a:r>
              <a:rPr dirty="0"/>
              <a:t>developed</a:t>
            </a:r>
            <a:r>
              <a:rPr spc="120" dirty="0"/>
              <a:t> </a:t>
            </a:r>
            <a:r>
              <a:rPr spc="-25" dirty="0"/>
              <a:t>by:</a:t>
            </a:r>
          </a:p>
          <a:p>
            <a:pPr marL="384175" marR="1777364">
              <a:lnSpc>
                <a:spcPct val="100000"/>
              </a:lnSpc>
              <a:spcBef>
                <a:spcPts val="950"/>
              </a:spcBef>
            </a:pPr>
            <a:r>
              <a:rPr sz="1000" spc="55" dirty="0"/>
              <a:t>Timothy</a:t>
            </a:r>
            <a:r>
              <a:rPr sz="1000" spc="240" dirty="0"/>
              <a:t> </a:t>
            </a:r>
            <a:r>
              <a:rPr sz="1000" spc="100" dirty="0"/>
              <a:t>C.</a:t>
            </a:r>
            <a:r>
              <a:rPr sz="1000" spc="240" dirty="0"/>
              <a:t> </a:t>
            </a:r>
            <a:r>
              <a:rPr sz="1000" dirty="0"/>
              <a:t>Haas,</a:t>
            </a:r>
            <a:r>
              <a:rPr sz="1000" spc="240" dirty="0"/>
              <a:t> </a:t>
            </a:r>
            <a:r>
              <a:rPr sz="1000" dirty="0"/>
              <a:t>Emeritus</a:t>
            </a:r>
            <a:r>
              <a:rPr sz="1000" spc="240" dirty="0"/>
              <a:t> </a:t>
            </a:r>
            <a:r>
              <a:rPr sz="1000" dirty="0"/>
              <a:t>Associate</a:t>
            </a:r>
            <a:r>
              <a:rPr sz="1000" spc="245" dirty="0"/>
              <a:t> </a:t>
            </a:r>
            <a:r>
              <a:rPr sz="1000" dirty="0"/>
              <a:t>Professor,</a:t>
            </a:r>
            <a:r>
              <a:rPr sz="1000" spc="240" dirty="0"/>
              <a:t> </a:t>
            </a:r>
            <a:r>
              <a:rPr sz="1000" dirty="0"/>
              <a:t>Sheldon</a:t>
            </a:r>
            <a:r>
              <a:rPr sz="1000" spc="240" dirty="0"/>
              <a:t> </a:t>
            </a:r>
            <a:r>
              <a:rPr sz="1000" spc="85" dirty="0"/>
              <a:t>B.</a:t>
            </a:r>
            <a:r>
              <a:rPr sz="1000" spc="240" dirty="0"/>
              <a:t> </a:t>
            </a:r>
            <a:r>
              <a:rPr sz="1000" spc="45" dirty="0"/>
              <a:t>Lubar </a:t>
            </a:r>
            <a:r>
              <a:rPr sz="1000" spc="10" dirty="0"/>
              <a:t>College</a:t>
            </a:r>
            <a:r>
              <a:rPr sz="1000" spc="190" dirty="0"/>
              <a:t> </a:t>
            </a:r>
            <a:r>
              <a:rPr sz="1000" spc="10" dirty="0"/>
              <a:t>of</a:t>
            </a:r>
            <a:r>
              <a:rPr sz="1000" spc="190" dirty="0"/>
              <a:t> </a:t>
            </a:r>
            <a:r>
              <a:rPr sz="1000" spc="10" dirty="0"/>
              <a:t>Business,</a:t>
            </a:r>
            <a:r>
              <a:rPr sz="1000" spc="195" dirty="0"/>
              <a:t> </a:t>
            </a:r>
            <a:r>
              <a:rPr sz="1000" spc="10" dirty="0"/>
              <a:t>University</a:t>
            </a:r>
            <a:r>
              <a:rPr sz="1000" spc="190" dirty="0"/>
              <a:t> </a:t>
            </a:r>
            <a:r>
              <a:rPr sz="1000" spc="10" dirty="0"/>
              <a:t>of</a:t>
            </a:r>
            <a:r>
              <a:rPr sz="1000" spc="190" dirty="0"/>
              <a:t> </a:t>
            </a:r>
            <a:r>
              <a:rPr sz="1000" spc="10" dirty="0"/>
              <a:t>Wisconsin</a:t>
            </a:r>
            <a:r>
              <a:rPr sz="1000" spc="195" dirty="0"/>
              <a:t> </a:t>
            </a:r>
            <a:r>
              <a:rPr sz="1000" spc="10" dirty="0"/>
              <a:t>at</a:t>
            </a:r>
            <a:r>
              <a:rPr sz="1000" spc="190" dirty="0"/>
              <a:t> </a:t>
            </a:r>
            <a:r>
              <a:rPr sz="1000" spc="-10" dirty="0"/>
              <a:t>Milwaukee; </a:t>
            </a:r>
            <a:r>
              <a:rPr sz="1000" spc="10" dirty="0"/>
              <a:t>Industrial</a:t>
            </a:r>
            <a:r>
              <a:rPr sz="1000" spc="225" dirty="0"/>
              <a:t> </a:t>
            </a:r>
            <a:r>
              <a:rPr sz="1000" spc="10" dirty="0"/>
              <a:t>Affiliate,</a:t>
            </a:r>
            <a:r>
              <a:rPr sz="1000" spc="225" dirty="0"/>
              <a:t> </a:t>
            </a:r>
            <a:r>
              <a:rPr sz="1000" spc="160" dirty="0"/>
              <a:t>UCLA</a:t>
            </a:r>
            <a:r>
              <a:rPr sz="1000" spc="225" dirty="0"/>
              <a:t> </a:t>
            </a:r>
            <a:r>
              <a:rPr sz="1000" spc="10" dirty="0"/>
              <a:t>Department</a:t>
            </a:r>
            <a:r>
              <a:rPr sz="1000" spc="225" dirty="0"/>
              <a:t> </a:t>
            </a:r>
            <a:r>
              <a:rPr sz="1000" spc="10" dirty="0"/>
              <a:t>of</a:t>
            </a:r>
            <a:r>
              <a:rPr sz="1000" spc="225" dirty="0"/>
              <a:t> </a:t>
            </a:r>
            <a:r>
              <a:rPr sz="1000" spc="10" dirty="0"/>
              <a:t>Computer</a:t>
            </a:r>
            <a:r>
              <a:rPr sz="1000" spc="229" dirty="0"/>
              <a:t> </a:t>
            </a:r>
            <a:r>
              <a:rPr sz="1000" spc="-10" dirty="0"/>
              <a:t>Science;</a:t>
            </a:r>
            <a:endParaRPr sz="1000"/>
          </a:p>
          <a:p>
            <a:pPr marL="384175">
              <a:lnSpc>
                <a:spcPts val="1185"/>
              </a:lnSpc>
            </a:pPr>
            <a:r>
              <a:rPr sz="1000" spc="-25" dirty="0"/>
              <a:t>and</a:t>
            </a:r>
            <a:endParaRPr sz="1000"/>
          </a:p>
          <a:p>
            <a:pPr marL="384175" marR="3000375">
              <a:lnSpc>
                <a:spcPts val="1200"/>
              </a:lnSpc>
              <a:spcBef>
                <a:spcPts val="40"/>
              </a:spcBef>
            </a:pPr>
            <a:r>
              <a:rPr sz="1000" spc="10" dirty="0"/>
              <a:t>Director,</a:t>
            </a:r>
            <a:r>
              <a:rPr sz="1000" spc="270" dirty="0"/>
              <a:t> </a:t>
            </a:r>
            <a:r>
              <a:rPr sz="1000" i="1" spc="10" dirty="0">
                <a:latin typeface="Calibri"/>
                <a:cs typeface="Calibri"/>
              </a:rPr>
              <a:t>Profitable</a:t>
            </a:r>
            <a:r>
              <a:rPr sz="1000" i="1" spc="305" dirty="0">
                <a:latin typeface="Calibri"/>
                <a:cs typeface="Calibri"/>
              </a:rPr>
              <a:t> </a:t>
            </a:r>
            <a:r>
              <a:rPr sz="1000" i="1" spc="10" dirty="0">
                <a:latin typeface="Calibri"/>
                <a:cs typeface="Calibri"/>
              </a:rPr>
              <a:t>Biodiversity</a:t>
            </a:r>
            <a:r>
              <a:rPr sz="1000" i="1" spc="275" dirty="0">
                <a:latin typeface="Calibri"/>
                <a:cs typeface="Calibri"/>
              </a:rPr>
              <a:t> </a:t>
            </a:r>
            <a:r>
              <a:rPr sz="1000" spc="-10" dirty="0"/>
              <a:t>Consultancy </a:t>
            </a:r>
            <a:r>
              <a:rPr sz="1000" spc="-10" dirty="0">
                <a:hlinkClick r:id="rId2"/>
              </a:rPr>
              <a:t>haas@uwm.edu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4210248"/>
            <a:ext cx="5287010" cy="21456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b="1" spc="135" dirty="0">
                <a:latin typeface="Calibri"/>
                <a:cs typeface="Calibri"/>
              </a:rPr>
              <a:t>Details</a:t>
            </a:r>
            <a:endParaRPr sz="1700">
              <a:latin typeface="Calibri"/>
              <a:cs typeface="Calibri"/>
            </a:endParaRPr>
          </a:p>
          <a:p>
            <a:pPr marL="384175" indent="-189865">
              <a:lnSpc>
                <a:spcPct val="100000"/>
              </a:lnSpc>
              <a:spcBef>
                <a:spcPts val="1240"/>
              </a:spcBef>
              <a:buAutoNum type="arabicPeriod"/>
              <a:tabLst>
                <a:tab pos="384175" algn="l"/>
              </a:tabLst>
            </a:pPr>
            <a:r>
              <a:rPr sz="1200" spc="55" dirty="0">
                <a:latin typeface="Calibri"/>
                <a:cs typeface="Calibri"/>
                <a:hlinkClick r:id="rId3"/>
              </a:rPr>
              <a:t>www.profitablebiodiversity.com/workshop/workshop_notes.pdf</a:t>
            </a:r>
            <a:endParaRPr sz="1200">
              <a:latin typeface="Calibri"/>
              <a:cs typeface="Calibri"/>
            </a:endParaRPr>
          </a:p>
          <a:p>
            <a:pPr marL="384175" indent="-189865">
              <a:lnSpc>
                <a:spcPct val="100000"/>
              </a:lnSpc>
              <a:spcBef>
                <a:spcPts val="1150"/>
              </a:spcBef>
              <a:buAutoNum type="arabicPeriod"/>
              <a:tabLst>
                <a:tab pos="384175" algn="l"/>
              </a:tabLst>
            </a:pPr>
            <a:r>
              <a:rPr sz="1200" spc="70" dirty="0">
                <a:latin typeface="Calibri"/>
                <a:cs typeface="Calibri"/>
                <a:hlinkClick r:id="rId4"/>
              </a:rPr>
              <a:t>https://doi.org/10.14207/ejsd.2024.v13n3p57</a:t>
            </a:r>
            <a:endParaRPr sz="1200">
              <a:latin typeface="Calibri"/>
              <a:cs typeface="Calibri"/>
            </a:endParaRPr>
          </a:p>
          <a:p>
            <a:pPr marL="384175" indent="-189865">
              <a:lnSpc>
                <a:spcPct val="100000"/>
              </a:lnSpc>
              <a:spcBef>
                <a:spcPts val="1150"/>
              </a:spcBef>
              <a:buAutoNum type="arabicPeriod"/>
              <a:tabLst>
                <a:tab pos="384175" algn="l"/>
              </a:tabLst>
            </a:pPr>
            <a:r>
              <a:rPr sz="1200" spc="70" dirty="0">
                <a:latin typeface="Calibri"/>
                <a:cs typeface="Calibri"/>
                <a:hlinkClick r:id="rId5"/>
              </a:rPr>
              <a:t>www.profitablebiodiversity.com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700" b="1" spc="135" dirty="0">
                <a:latin typeface="Calibri"/>
                <a:cs typeface="Calibri"/>
              </a:rPr>
              <a:t>Instructions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200" dirty="0">
                <a:latin typeface="Calibri"/>
                <a:cs typeface="Calibri"/>
              </a:rPr>
              <a:t>For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each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task,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write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down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any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ideas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however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wild,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might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complete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task.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93157" y="2388514"/>
            <a:ext cx="46990" cy="0"/>
          </a:xfrm>
          <a:custGeom>
            <a:avLst/>
            <a:gdLst/>
            <a:ahLst/>
            <a:cxnLst/>
            <a:rect l="l" t="t" r="r" b="b"/>
            <a:pathLst>
              <a:path w="46989">
                <a:moveTo>
                  <a:pt x="0" y="0"/>
                </a:moveTo>
                <a:lnTo>
                  <a:pt x="4687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1700" y="516519"/>
            <a:ext cx="6375400" cy="21202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3.</a:t>
            </a:r>
            <a:r>
              <a:rPr sz="1400" b="1" spc="395" dirty="0">
                <a:latin typeface="Calibri"/>
                <a:cs typeface="Calibri"/>
              </a:rPr>
              <a:t> </a:t>
            </a:r>
            <a:r>
              <a:rPr sz="1400" b="1" spc="240" dirty="0">
                <a:latin typeface="Calibri"/>
                <a:cs typeface="Calibri"/>
              </a:rPr>
              <a:t>Key</a:t>
            </a:r>
            <a:r>
              <a:rPr sz="1400" b="1" spc="220" dirty="0">
                <a:latin typeface="Calibri"/>
                <a:cs typeface="Calibri"/>
              </a:rPr>
              <a:t> </a:t>
            </a:r>
            <a:r>
              <a:rPr sz="1400" b="1" spc="80" dirty="0">
                <a:latin typeface="Calibri"/>
                <a:cs typeface="Calibri"/>
              </a:rPr>
              <a:t>resources:</a:t>
            </a:r>
            <a:endParaRPr sz="1400">
              <a:latin typeface="Calibri"/>
              <a:cs typeface="Calibri"/>
            </a:endParaRPr>
          </a:p>
          <a:p>
            <a:pPr marL="12700" marR="501650" algn="just">
              <a:lnSpc>
                <a:spcPct val="110700"/>
              </a:lnSpc>
              <a:spcBef>
                <a:spcPts val="730"/>
              </a:spcBef>
            </a:pPr>
            <a:r>
              <a:rPr sz="1200" spc="75" dirty="0">
                <a:latin typeface="Calibri"/>
                <a:cs typeface="Calibri"/>
              </a:rPr>
              <a:t>List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any </a:t>
            </a:r>
            <a:r>
              <a:rPr sz="1200" spc="-10" dirty="0">
                <a:latin typeface="Calibri"/>
                <a:cs typeface="Calibri"/>
              </a:rPr>
              <a:t>resource </a:t>
            </a:r>
            <a:r>
              <a:rPr sz="1200" dirty="0">
                <a:latin typeface="Calibri"/>
                <a:cs typeface="Calibri"/>
              </a:rPr>
              <a:t>you’ll </a:t>
            </a:r>
            <a:r>
              <a:rPr sz="1200" spc="-10" dirty="0">
                <a:latin typeface="Calibri"/>
                <a:cs typeface="Calibri"/>
              </a:rPr>
              <a:t>leverage </a:t>
            </a:r>
            <a:r>
              <a:rPr sz="1200" dirty="0">
                <a:latin typeface="Calibri"/>
                <a:cs typeface="Calibri"/>
              </a:rPr>
              <a:t>to create value for your customer.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 most important </a:t>
            </a:r>
            <a:r>
              <a:rPr sz="1200" spc="-25" dirty="0">
                <a:latin typeface="Calibri"/>
                <a:cs typeface="Calibri"/>
              </a:rPr>
              <a:t>as-</a:t>
            </a:r>
            <a:r>
              <a:rPr sz="1200" dirty="0">
                <a:latin typeface="Calibri"/>
                <a:cs typeface="Calibri"/>
              </a:rPr>
              <a:t>sets could include staff, capital, or intellectual property.</a:t>
            </a:r>
            <a:r>
              <a:rPr sz="1200" spc="2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Don’t forget to </a:t>
            </a:r>
            <a:r>
              <a:rPr sz="1200" spc="-10" dirty="0">
                <a:latin typeface="Calibri"/>
                <a:cs typeface="Calibri"/>
              </a:rPr>
              <a:t>leverage </a:t>
            </a:r>
            <a:r>
              <a:rPr sz="1200" dirty="0">
                <a:latin typeface="Calibri"/>
                <a:cs typeface="Calibri"/>
              </a:rPr>
              <a:t>business </a:t>
            </a:r>
            <a:r>
              <a:rPr sz="1200" spc="-25" dirty="0">
                <a:latin typeface="Calibri"/>
                <a:cs typeface="Calibri"/>
              </a:rPr>
              <a:t>re-</a:t>
            </a:r>
            <a:r>
              <a:rPr sz="1200" spc="-10" dirty="0">
                <a:latin typeface="Calibri"/>
                <a:cs typeface="Calibri"/>
              </a:rPr>
              <a:t>sources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might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available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women,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veterans,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Native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Americans,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HUBZone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busi-</a:t>
            </a:r>
            <a:endParaRPr sz="1200">
              <a:latin typeface="Calibri"/>
              <a:cs typeface="Calibri"/>
            </a:endParaRPr>
          </a:p>
          <a:p>
            <a:pPr marL="12700" marR="5080" algn="just">
              <a:lnSpc>
                <a:spcPct val="110700"/>
              </a:lnSpc>
            </a:pPr>
            <a:r>
              <a:rPr sz="1200" spc="-30" dirty="0">
                <a:latin typeface="Calibri"/>
                <a:cs typeface="Calibri"/>
              </a:rPr>
              <a:t>nesses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(see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90" dirty="0">
                <a:latin typeface="Calibri"/>
                <a:cs typeface="Calibri"/>
                <a:hlinkClick r:id="rId2"/>
              </a:rPr>
              <a:t>https://www.sba.gov/federal-</a:t>
            </a:r>
            <a:r>
              <a:rPr sz="1200" spc="114" dirty="0">
                <a:latin typeface="Calibri"/>
                <a:cs typeface="Calibri"/>
                <a:hlinkClick r:id="rId2"/>
              </a:rPr>
              <a:t>contracting/contracting-</a:t>
            </a:r>
            <a:r>
              <a:rPr sz="1200" spc="125" dirty="0">
                <a:latin typeface="Calibri"/>
                <a:cs typeface="Calibri"/>
                <a:hlinkClick r:id="rId2"/>
              </a:rPr>
              <a:t>assistance-</a:t>
            </a:r>
            <a:r>
              <a:rPr sz="1200" spc="-10" dirty="0">
                <a:latin typeface="Calibri"/>
                <a:cs typeface="Calibri"/>
                <a:hlinkClick r:id="rId2"/>
              </a:rPr>
              <a:t>pro</a:t>
            </a:r>
            <a:r>
              <a:rPr sz="1200" spc="-10" dirty="0">
                <a:latin typeface="Calibri"/>
                <a:cs typeface="Calibri"/>
                <a:hlinkClick r:id="rId3"/>
              </a:rPr>
              <a:t>grams/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  <a:hlinkClick r:id="rId2"/>
              </a:rPr>
              <a:t>hubzone-</a:t>
            </a:r>
            <a:r>
              <a:rPr sz="1200" spc="-10" dirty="0">
                <a:latin typeface="Calibri"/>
                <a:cs typeface="Calibri"/>
                <a:hlinkClick r:id="rId2"/>
              </a:rPr>
              <a:t>program</a:t>
            </a:r>
            <a:r>
              <a:rPr sz="1200" spc="-10" dirty="0">
                <a:latin typeface="Calibri"/>
                <a:cs typeface="Calibri"/>
              </a:rPr>
              <a:t>).</a:t>
            </a:r>
            <a:endParaRPr sz="1200">
              <a:latin typeface="Calibri"/>
              <a:cs typeface="Calibri"/>
            </a:endParaRPr>
          </a:p>
          <a:p>
            <a:pPr marL="384175" marR="873760" algn="just">
              <a:lnSpc>
                <a:spcPct val="110700"/>
              </a:lnSpc>
              <a:spcBef>
                <a:spcPts val="1295"/>
              </a:spcBef>
            </a:pPr>
            <a:r>
              <a:rPr sz="1200" b="1" spc="105" dirty="0">
                <a:latin typeface="Calibri"/>
                <a:cs typeface="Calibri"/>
              </a:rPr>
              <a:t>“Leveraging”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mostly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about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finding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startup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funding.</a:t>
            </a:r>
            <a:r>
              <a:rPr sz="1200" b="1" spc="125" dirty="0">
                <a:latin typeface="Calibri"/>
                <a:cs typeface="Calibri"/>
              </a:rPr>
              <a:t>  </a:t>
            </a:r>
            <a:r>
              <a:rPr sz="1200" b="1" spc="100" dirty="0">
                <a:latin typeface="Calibri"/>
                <a:cs typeface="Calibri"/>
              </a:rPr>
              <a:t>Refer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the </a:t>
            </a:r>
            <a:r>
              <a:rPr sz="1200" b="1" spc="65" dirty="0">
                <a:latin typeface="Calibri"/>
                <a:cs typeface="Calibri"/>
              </a:rPr>
              <a:t>workshop’s </a:t>
            </a:r>
            <a:r>
              <a:rPr sz="1200" b="1" spc="90" dirty="0">
                <a:latin typeface="Calibri"/>
                <a:cs typeface="Calibri"/>
              </a:rPr>
              <a:t>introductory talk </a:t>
            </a:r>
            <a:r>
              <a:rPr sz="1200" b="1" spc="80" dirty="0">
                <a:latin typeface="Calibri"/>
                <a:cs typeface="Calibri"/>
              </a:rPr>
              <a:t>and </a:t>
            </a:r>
            <a:r>
              <a:rPr sz="1200" b="1" spc="60" dirty="0">
                <a:latin typeface="Calibri"/>
                <a:cs typeface="Calibri"/>
              </a:rPr>
              <a:t>to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dirty="0">
                <a:latin typeface="Calibri"/>
                <a:cs typeface="Calibri"/>
              </a:rPr>
              <a:t>workshop </a:t>
            </a:r>
            <a:r>
              <a:rPr sz="1200" spc="90" dirty="0">
                <a:latin typeface="Calibri"/>
                <a:cs typeface="Calibri"/>
              </a:rPr>
              <a:t>notes.pdf </a:t>
            </a:r>
            <a:r>
              <a:rPr sz="1200" b="1" spc="55" dirty="0">
                <a:latin typeface="Calibri"/>
                <a:cs typeface="Calibri"/>
              </a:rPr>
              <a:t>for </a:t>
            </a:r>
            <a:r>
              <a:rPr sz="1200" b="1" spc="40" dirty="0">
                <a:latin typeface="Calibri"/>
                <a:cs typeface="Calibri"/>
              </a:rPr>
              <a:t>defi-</a:t>
            </a:r>
            <a:r>
              <a:rPr sz="1200" b="1" spc="70" dirty="0">
                <a:latin typeface="Calibri"/>
                <a:cs typeface="Calibri"/>
              </a:rPr>
              <a:t>nitions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potential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funding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sources.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5877560" cy="25184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4.</a:t>
            </a:r>
            <a:r>
              <a:rPr sz="1400" b="1" spc="400" dirty="0">
                <a:latin typeface="Calibri"/>
                <a:cs typeface="Calibri"/>
              </a:rPr>
              <a:t> </a:t>
            </a:r>
            <a:r>
              <a:rPr sz="1400" b="1" spc="120" dirty="0">
                <a:latin typeface="Calibri"/>
                <a:cs typeface="Calibri"/>
              </a:rPr>
              <a:t>Value</a:t>
            </a:r>
            <a:r>
              <a:rPr sz="1400" b="1" spc="225" dirty="0">
                <a:latin typeface="Calibri"/>
                <a:cs typeface="Calibri"/>
              </a:rPr>
              <a:t> </a:t>
            </a:r>
            <a:r>
              <a:rPr sz="1400" b="1" spc="90" dirty="0">
                <a:latin typeface="Calibri"/>
                <a:cs typeface="Calibri"/>
              </a:rPr>
              <a:t>proposition: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700"/>
              </a:lnSpc>
              <a:spcBef>
                <a:spcPts val="730"/>
              </a:spcBef>
            </a:pPr>
            <a:r>
              <a:rPr sz="1200" dirty="0">
                <a:latin typeface="Calibri"/>
                <a:cs typeface="Calibri"/>
              </a:rPr>
              <a:t>Make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clear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compelling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statement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about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unique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value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company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brings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the </a:t>
            </a:r>
            <a:r>
              <a:rPr sz="1200" spc="-10" dirty="0">
                <a:latin typeface="Calibri"/>
                <a:cs typeface="Calibri"/>
              </a:rPr>
              <a:t>market.</a:t>
            </a:r>
            <a:endParaRPr sz="1200">
              <a:latin typeface="Calibri"/>
              <a:cs typeface="Calibri"/>
            </a:endParaRPr>
          </a:p>
          <a:p>
            <a:pPr marL="384175" marR="375920" algn="just">
              <a:lnSpc>
                <a:spcPct val="110700"/>
              </a:lnSpc>
              <a:spcBef>
                <a:spcPts val="1295"/>
              </a:spcBef>
            </a:pPr>
            <a:r>
              <a:rPr sz="1200" b="1" spc="145" dirty="0">
                <a:latin typeface="Calibri"/>
                <a:cs typeface="Calibri"/>
              </a:rPr>
              <a:t>The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location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analysis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report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based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on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demand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predictions for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b="1" spc="65" dirty="0">
                <a:latin typeface="Calibri"/>
                <a:cs typeface="Calibri"/>
              </a:rPr>
              <a:t>client’s proposed </a:t>
            </a:r>
            <a:r>
              <a:rPr sz="1200" b="1" spc="60" dirty="0">
                <a:latin typeface="Calibri"/>
                <a:cs typeface="Calibri"/>
              </a:rPr>
              <a:t>business </a:t>
            </a:r>
            <a:r>
              <a:rPr sz="1200" b="1" spc="85" dirty="0">
                <a:latin typeface="Calibri"/>
                <a:cs typeface="Calibri"/>
              </a:rPr>
              <a:t>at </a:t>
            </a:r>
            <a:r>
              <a:rPr sz="1200" b="1" spc="60" dirty="0">
                <a:latin typeface="Calibri"/>
                <a:cs typeface="Calibri"/>
              </a:rPr>
              <a:t>a </a:t>
            </a:r>
            <a:r>
              <a:rPr sz="1200" b="1" spc="75" dirty="0">
                <a:latin typeface="Calibri"/>
                <a:cs typeface="Calibri"/>
              </a:rPr>
              <a:t>future </a:t>
            </a:r>
            <a:r>
              <a:rPr sz="1200" b="1" spc="65" dirty="0">
                <a:latin typeface="Calibri"/>
                <a:cs typeface="Calibri"/>
              </a:rPr>
              <a:t>date </a:t>
            </a:r>
            <a:r>
              <a:rPr sz="1200" b="1" spc="85" dirty="0">
                <a:latin typeface="Calibri"/>
                <a:cs typeface="Calibri"/>
              </a:rPr>
              <a:t>rather </a:t>
            </a:r>
            <a:r>
              <a:rPr sz="1200" b="1" spc="90" dirty="0">
                <a:latin typeface="Calibri"/>
                <a:cs typeface="Calibri"/>
              </a:rPr>
              <a:t>than </a:t>
            </a:r>
            <a:r>
              <a:rPr sz="1200" b="1" spc="-25" dirty="0">
                <a:latin typeface="Calibri"/>
                <a:cs typeface="Calibri"/>
              </a:rPr>
              <a:t>es-</a:t>
            </a:r>
            <a:r>
              <a:rPr sz="1200" b="1" spc="80" dirty="0">
                <a:latin typeface="Calibri"/>
                <a:cs typeface="Calibri"/>
              </a:rPr>
              <a:t>timated</a:t>
            </a:r>
            <a:r>
              <a:rPr sz="1200" b="1" spc="32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demand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at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32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present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time.</a:t>
            </a:r>
            <a:r>
              <a:rPr sz="1200" b="1" spc="250" dirty="0">
                <a:latin typeface="Calibri"/>
                <a:cs typeface="Calibri"/>
              </a:rPr>
              <a:t>  </a:t>
            </a:r>
            <a:r>
              <a:rPr sz="1200" b="1" spc="145" dirty="0">
                <a:latin typeface="Calibri"/>
                <a:cs typeface="Calibri"/>
              </a:rPr>
              <a:t>The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report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contain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five </a:t>
            </a:r>
            <a:r>
              <a:rPr sz="1200" b="1" spc="70" dirty="0">
                <a:latin typeface="Calibri"/>
                <a:cs typeface="Calibri"/>
              </a:rPr>
              <a:t>recommended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locations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along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associated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demand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projections. </a:t>
            </a:r>
            <a:r>
              <a:rPr sz="1200" b="1" spc="145" dirty="0">
                <a:latin typeface="Calibri"/>
                <a:cs typeface="Calibri"/>
              </a:rPr>
              <a:t>The</a:t>
            </a:r>
            <a:r>
              <a:rPr sz="1200" b="1" spc="16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client’s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interaction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180" dirty="0">
                <a:latin typeface="Calibri"/>
                <a:cs typeface="Calibri"/>
              </a:rPr>
              <a:t> </a:t>
            </a:r>
            <a:r>
              <a:rPr sz="1200" b="1" i="1" spc="120" dirty="0">
                <a:latin typeface="Calibri"/>
                <a:cs typeface="Calibri"/>
              </a:rPr>
              <a:t>Best</a:t>
            </a:r>
            <a:r>
              <a:rPr sz="1200" b="1" i="1" spc="225" dirty="0">
                <a:latin typeface="Calibri"/>
                <a:cs typeface="Calibri"/>
              </a:rPr>
              <a:t> </a:t>
            </a:r>
            <a:r>
              <a:rPr sz="1200" b="1" i="1" spc="125" dirty="0">
                <a:latin typeface="Calibri"/>
                <a:cs typeface="Calibri"/>
              </a:rPr>
              <a:t>Business</a:t>
            </a:r>
            <a:r>
              <a:rPr sz="1200" b="1" i="1" spc="220" dirty="0">
                <a:latin typeface="Calibri"/>
                <a:cs typeface="Calibri"/>
              </a:rPr>
              <a:t> </a:t>
            </a:r>
            <a:r>
              <a:rPr sz="1200" b="1" i="1" spc="90" dirty="0">
                <a:latin typeface="Calibri"/>
                <a:cs typeface="Calibri"/>
              </a:rPr>
              <a:t>Locations</a:t>
            </a:r>
            <a:r>
              <a:rPr sz="1200" b="1" i="1" spc="1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almost </a:t>
            </a:r>
            <a:r>
              <a:rPr sz="1200" b="1" spc="75" dirty="0">
                <a:latin typeface="Calibri"/>
                <a:cs typeface="Calibri"/>
              </a:rPr>
              <a:t>completely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online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at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competitive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consulting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fee.</a:t>
            </a:r>
            <a:endParaRPr sz="1200">
              <a:latin typeface="Calibri"/>
              <a:cs typeface="Calibri"/>
            </a:endParaRPr>
          </a:p>
          <a:p>
            <a:pPr marL="107950">
              <a:lnSpc>
                <a:spcPct val="100000"/>
              </a:lnSpc>
              <a:spcBef>
                <a:spcPts val="1450"/>
              </a:spcBef>
            </a:pPr>
            <a:r>
              <a:rPr sz="1400" spc="85" dirty="0">
                <a:latin typeface="Calibri"/>
                <a:cs typeface="Calibri"/>
              </a:rPr>
              <a:t>—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29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Here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why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biodiversity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offering</a:t>
            </a:r>
            <a:r>
              <a:rPr sz="1400" spc="29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will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uniquely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attractive.</a:t>
            </a:r>
            <a:r>
              <a:rPr sz="1400" spc="490" dirty="0">
                <a:latin typeface="Calibri"/>
                <a:cs typeface="Calibri"/>
              </a:rPr>
              <a:t> </a:t>
            </a:r>
            <a:r>
              <a:rPr sz="1400" spc="85" dirty="0">
                <a:latin typeface="Calibri"/>
                <a:cs typeface="Calibri"/>
              </a:rPr>
              <a:t>—</a:t>
            </a:r>
            <a:r>
              <a:rPr sz="1400" spc="-50" dirty="0">
                <a:latin typeface="Calibri"/>
                <a:cs typeface="Calibri"/>
              </a:rPr>
              <a:t>–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5878830" cy="23164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5.</a:t>
            </a:r>
            <a:r>
              <a:rPr sz="1400" b="1" spc="415" dirty="0">
                <a:latin typeface="Calibri"/>
                <a:cs typeface="Calibri"/>
              </a:rPr>
              <a:t> </a:t>
            </a:r>
            <a:r>
              <a:rPr sz="1400" b="1" spc="150" dirty="0">
                <a:latin typeface="Calibri"/>
                <a:cs typeface="Calibri"/>
              </a:rPr>
              <a:t>Customer</a:t>
            </a:r>
            <a:r>
              <a:rPr sz="1400" b="1" spc="235" dirty="0">
                <a:latin typeface="Calibri"/>
                <a:cs typeface="Calibri"/>
              </a:rPr>
              <a:t> </a:t>
            </a:r>
            <a:r>
              <a:rPr sz="1400" b="1" spc="85" dirty="0">
                <a:latin typeface="Calibri"/>
                <a:cs typeface="Calibri"/>
              </a:rPr>
              <a:t>relationships: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700"/>
              </a:lnSpc>
              <a:spcBef>
                <a:spcPts val="730"/>
              </a:spcBef>
            </a:pPr>
            <a:r>
              <a:rPr sz="1200" dirty="0">
                <a:latin typeface="Calibri"/>
                <a:cs typeface="Calibri"/>
              </a:rPr>
              <a:t>Describe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how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customers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interact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with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business.</a:t>
            </a:r>
            <a:r>
              <a:rPr sz="1200" spc="36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Is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it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automated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personal?</a:t>
            </a:r>
            <a:r>
              <a:rPr sz="1200" spc="360" dirty="0">
                <a:latin typeface="Calibri"/>
                <a:cs typeface="Calibri"/>
              </a:rPr>
              <a:t> </a:t>
            </a:r>
            <a:r>
              <a:rPr sz="1200" spc="40" dirty="0">
                <a:latin typeface="Calibri"/>
                <a:cs typeface="Calibri"/>
              </a:rPr>
              <a:t>In </a:t>
            </a:r>
            <a:r>
              <a:rPr sz="1200" dirty="0">
                <a:latin typeface="Calibri"/>
                <a:cs typeface="Calibri"/>
              </a:rPr>
              <a:t>person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online?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spc="75" dirty="0">
                <a:latin typeface="Calibri"/>
                <a:cs typeface="Calibri"/>
              </a:rPr>
              <a:t>Think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customer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experience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start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finish.</a:t>
            </a:r>
            <a:endParaRPr sz="1200">
              <a:latin typeface="Calibri"/>
              <a:cs typeface="Calibri"/>
            </a:endParaRPr>
          </a:p>
          <a:p>
            <a:pPr marL="384175" marR="376555" algn="just">
              <a:lnSpc>
                <a:spcPct val="110700"/>
              </a:lnSpc>
              <a:spcBef>
                <a:spcPts val="1295"/>
              </a:spcBef>
            </a:pPr>
            <a:r>
              <a:rPr sz="1200" b="1" spc="100" dirty="0">
                <a:latin typeface="Calibri"/>
                <a:cs typeface="Calibri"/>
              </a:rPr>
              <a:t>Customers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conveniently</a:t>
            </a:r>
            <a:r>
              <a:rPr sz="1200" b="1" spc="28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interact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280" dirty="0">
                <a:latin typeface="Calibri"/>
                <a:cs typeface="Calibri"/>
              </a:rPr>
              <a:t> </a:t>
            </a:r>
            <a:r>
              <a:rPr sz="1200" b="1" i="1" spc="120" dirty="0">
                <a:latin typeface="Calibri"/>
                <a:cs typeface="Calibri"/>
              </a:rPr>
              <a:t>Best</a:t>
            </a:r>
            <a:r>
              <a:rPr sz="1200" b="1" i="1" spc="315" dirty="0">
                <a:latin typeface="Calibri"/>
                <a:cs typeface="Calibri"/>
              </a:rPr>
              <a:t> </a:t>
            </a:r>
            <a:r>
              <a:rPr sz="1200" b="1" i="1" spc="125" dirty="0">
                <a:latin typeface="Calibri"/>
                <a:cs typeface="Calibri"/>
              </a:rPr>
              <a:t>Business</a:t>
            </a:r>
            <a:r>
              <a:rPr sz="1200" b="1" i="1" spc="320" dirty="0">
                <a:latin typeface="Calibri"/>
                <a:cs typeface="Calibri"/>
              </a:rPr>
              <a:t> </a:t>
            </a:r>
            <a:r>
              <a:rPr sz="1200" b="1" i="1" spc="80" dirty="0">
                <a:latin typeface="Calibri"/>
                <a:cs typeface="Calibri"/>
              </a:rPr>
              <a:t>Locations </a:t>
            </a:r>
            <a:r>
              <a:rPr sz="1200" b="1" spc="95" dirty="0">
                <a:latin typeface="Calibri"/>
                <a:cs typeface="Calibri"/>
              </a:rPr>
              <a:t>mainly </a:t>
            </a:r>
            <a:r>
              <a:rPr sz="1200" b="1" spc="90" dirty="0">
                <a:latin typeface="Calibri"/>
                <a:cs typeface="Calibri"/>
              </a:rPr>
              <a:t>through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semi-</a:t>
            </a:r>
            <a:r>
              <a:rPr sz="1200" b="1" spc="75" dirty="0">
                <a:latin typeface="Calibri"/>
                <a:cs typeface="Calibri"/>
              </a:rPr>
              <a:t>automated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website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where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client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informa-</a:t>
            </a:r>
            <a:r>
              <a:rPr sz="1200" b="1" spc="75" dirty="0">
                <a:latin typeface="Calibri"/>
                <a:cs typeface="Calibri"/>
              </a:rPr>
              <a:t>tion</a:t>
            </a:r>
            <a:r>
              <a:rPr sz="1200" b="1" spc="18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received,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fees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are</a:t>
            </a:r>
            <a:r>
              <a:rPr sz="1200" b="1" spc="18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calculated,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short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reports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are</a:t>
            </a:r>
            <a:r>
              <a:rPr sz="1200" b="1" spc="18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generated,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35" dirty="0">
                <a:latin typeface="Calibri"/>
                <a:cs typeface="Calibri"/>
              </a:rPr>
              <a:t>and </a:t>
            </a:r>
            <a:r>
              <a:rPr sz="1200" b="1" spc="80" dirty="0">
                <a:latin typeface="Calibri"/>
                <a:cs typeface="Calibri"/>
              </a:rPr>
              <a:t>upon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client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approval,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full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reports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are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paid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entered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into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i="1" spc="80" dirty="0">
                <a:latin typeface="Calibri"/>
                <a:cs typeface="Calibri"/>
              </a:rPr>
              <a:t>Best </a:t>
            </a:r>
            <a:r>
              <a:rPr sz="1200" b="1" i="1" spc="125" dirty="0">
                <a:latin typeface="Calibri"/>
                <a:cs typeface="Calibri"/>
              </a:rPr>
              <a:t>Business</a:t>
            </a:r>
            <a:r>
              <a:rPr sz="1200" b="1" i="1" spc="265" dirty="0">
                <a:latin typeface="Calibri"/>
                <a:cs typeface="Calibri"/>
              </a:rPr>
              <a:t> </a:t>
            </a:r>
            <a:r>
              <a:rPr sz="1200" b="1" i="1" spc="80" dirty="0">
                <a:latin typeface="Calibri"/>
                <a:cs typeface="Calibri"/>
              </a:rPr>
              <a:t>Location</a:t>
            </a:r>
            <a:r>
              <a:rPr sz="1200" b="1" spc="80" dirty="0">
                <a:latin typeface="Calibri"/>
                <a:cs typeface="Calibri"/>
              </a:rPr>
              <a:t>’s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production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stream.</a:t>
            </a:r>
            <a:endParaRPr sz="1200">
              <a:latin typeface="Calibri"/>
              <a:cs typeface="Calibri"/>
            </a:endParaRPr>
          </a:p>
          <a:p>
            <a:pPr marL="236220">
              <a:lnSpc>
                <a:spcPct val="100000"/>
              </a:lnSpc>
              <a:spcBef>
                <a:spcPts val="1450"/>
              </a:spcBef>
            </a:pPr>
            <a:r>
              <a:rPr sz="1400" spc="135" dirty="0">
                <a:latin typeface="Calibri"/>
                <a:cs typeface="Calibri"/>
              </a:rPr>
              <a:t>——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This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why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customer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interface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will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win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their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loyalty.</a:t>
            </a:r>
            <a:r>
              <a:rPr sz="1400" spc="42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——</a:t>
            </a:r>
            <a:r>
              <a:rPr sz="1400" spc="5" dirty="0">
                <a:latin typeface="Calibri"/>
                <a:cs typeface="Calibri"/>
              </a:rPr>
              <a:t>–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876300" y="516519"/>
            <a:ext cx="5928995" cy="27209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6.</a:t>
            </a:r>
            <a:r>
              <a:rPr sz="1400" b="1" spc="415" dirty="0">
                <a:latin typeface="Calibri"/>
                <a:cs typeface="Calibri"/>
              </a:rPr>
              <a:t> </a:t>
            </a:r>
            <a:r>
              <a:rPr sz="1400" b="1" spc="150" dirty="0">
                <a:latin typeface="Calibri"/>
                <a:cs typeface="Calibri"/>
              </a:rPr>
              <a:t>Customer</a:t>
            </a:r>
            <a:r>
              <a:rPr sz="1400" b="1" spc="235" dirty="0">
                <a:latin typeface="Calibri"/>
                <a:cs typeface="Calibri"/>
              </a:rPr>
              <a:t> </a:t>
            </a:r>
            <a:r>
              <a:rPr sz="1400" b="1" spc="80" dirty="0">
                <a:latin typeface="Calibri"/>
                <a:cs typeface="Calibri"/>
              </a:rPr>
              <a:t>segments:</a:t>
            </a:r>
            <a:endParaRPr sz="1400">
              <a:latin typeface="Calibri"/>
              <a:cs typeface="Calibri"/>
            </a:endParaRPr>
          </a:p>
          <a:p>
            <a:pPr marL="38100" marR="30480">
              <a:lnSpc>
                <a:spcPct val="110700"/>
              </a:lnSpc>
              <a:spcBef>
                <a:spcPts val="730"/>
              </a:spcBef>
            </a:pPr>
            <a:r>
              <a:rPr sz="1200" dirty="0">
                <a:latin typeface="Calibri"/>
                <a:cs typeface="Calibri"/>
              </a:rPr>
              <a:t>Be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specific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when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name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target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market.</a:t>
            </a:r>
            <a:r>
              <a:rPr sz="1200" spc="3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won’t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everybody,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so </a:t>
            </a:r>
            <a:r>
              <a:rPr sz="1200" dirty="0">
                <a:latin typeface="Calibri"/>
                <a:cs typeface="Calibri"/>
              </a:rPr>
              <a:t>it’s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important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have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clear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sense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whom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serve.</a:t>
            </a:r>
            <a:endParaRPr sz="1200">
              <a:latin typeface="Calibri"/>
              <a:cs typeface="Calibri"/>
            </a:endParaRPr>
          </a:p>
          <a:p>
            <a:pPr marL="409575" marR="401320" algn="just">
              <a:lnSpc>
                <a:spcPct val="110700"/>
              </a:lnSpc>
              <a:spcBef>
                <a:spcPts val="1295"/>
              </a:spcBef>
            </a:pPr>
            <a:r>
              <a:rPr sz="1200" b="1" spc="145" dirty="0">
                <a:latin typeface="Calibri"/>
                <a:cs typeface="Calibri"/>
              </a:rPr>
              <a:t>The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customer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segment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28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wide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range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small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business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owners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30" dirty="0">
                <a:latin typeface="Calibri"/>
                <a:cs typeface="Calibri"/>
              </a:rPr>
              <a:t>up </a:t>
            </a:r>
            <a:r>
              <a:rPr sz="1200" b="1" spc="90" dirty="0">
                <a:latin typeface="Calibri"/>
                <a:cs typeface="Calibri"/>
              </a:rPr>
              <a:t>through </a:t>
            </a:r>
            <a:r>
              <a:rPr sz="1200" b="1" spc="65" dirty="0">
                <a:latin typeface="Calibri"/>
                <a:cs typeface="Calibri"/>
              </a:rPr>
              <a:t>large chain-</a:t>
            </a:r>
            <a:r>
              <a:rPr sz="1200" b="1" spc="70" dirty="0">
                <a:latin typeface="Calibri"/>
                <a:cs typeface="Calibri"/>
              </a:rPr>
              <a:t>store </a:t>
            </a:r>
            <a:r>
              <a:rPr sz="1200" b="1" spc="75" dirty="0">
                <a:latin typeface="Calibri"/>
                <a:cs typeface="Calibri"/>
              </a:rPr>
              <a:t>corporations </a:t>
            </a:r>
            <a:r>
              <a:rPr sz="1200" b="1" spc="70" dirty="0">
                <a:latin typeface="Calibri"/>
                <a:cs typeface="Calibri"/>
              </a:rPr>
              <a:t>such </a:t>
            </a:r>
            <a:r>
              <a:rPr sz="1200" b="1" spc="55" dirty="0">
                <a:latin typeface="Calibri"/>
                <a:cs typeface="Calibri"/>
              </a:rPr>
              <a:t>as </a:t>
            </a:r>
            <a:r>
              <a:rPr sz="1200" b="1" spc="105" dirty="0">
                <a:latin typeface="Calibri"/>
                <a:cs typeface="Calibri"/>
              </a:rPr>
              <a:t>Athleta</a:t>
            </a:r>
            <a:r>
              <a:rPr sz="1200" spc="157" baseline="31250" dirty="0">
                <a:latin typeface="Arial Black"/>
                <a:cs typeface="Arial Black"/>
              </a:rPr>
              <a:t>TM</a:t>
            </a:r>
            <a:r>
              <a:rPr sz="1200" b="1" spc="105" dirty="0">
                <a:latin typeface="Calibri"/>
                <a:cs typeface="Calibri"/>
              </a:rPr>
              <a:t>. </a:t>
            </a:r>
            <a:r>
              <a:rPr sz="1200" b="1" spc="90" dirty="0">
                <a:latin typeface="Calibri"/>
                <a:cs typeface="Calibri"/>
              </a:rPr>
              <a:t>Advertis-</a:t>
            </a:r>
            <a:r>
              <a:rPr sz="1200" b="1" spc="85" dirty="0">
                <a:latin typeface="Calibri"/>
                <a:cs typeface="Calibri"/>
              </a:rPr>
              <a:t>ing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focus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on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how</a:t>
            </a:r>
            <a:r>
              <a:rPr sz="1200" b="1" spc="260" dirty="0">
                <a:latin typeface="Calibri"/>
                <a:cs typeface="Calibri"/>
              </a:rPr>
              <a:t> </a:t>
            </a:r>
            <a:r>
              <a:rPr sz="1200" b="1" i="1" spc="120" dirty="0">
                <a:latin typeface="Calibri"/>
                <a:cs typeface="Calibri"/>
              </a:rPr>
              <a:t>Best</a:t>
            </a:r>
            <a:r>
              <a:rPr sz="1200" b="1" i="1" spc="310" dirty="0">
                <a:latin typeface="Calibri"/>
                <a:cs typeface="Calibri"/>
              </a:rPr>
              <a:t> </a:t>
            </a:r>
            <a:r>
              <a:rPr sz="1200" b="1" i="1" spc="125" dirty="0">
                <a:latin typeface="Calibri"/>
                <a:cs typeface="Calibri"/>
              </a:rPr>
              <a:t>Business</a:t>
            </a:r>
            <a:r>
              <a:rPr sz="1200" b="1" i="1" spc="310" dirty="0">
                <a:latin typeface="Calibri"/>
                <a:cs typeface="Calibri"/>
              </a:rPr>
              <a:t> </a:t>
            </a:r>
            <a:r>
              <a:rPr sz="1200" b="1" i="1" spc="90" dirty="0">
                <a:latin typeface="Calibri"/>
                <a:cs typeface="Calibri"/>
              </a:rPr>
              <a:t>Locations</a:t>
            </a:r>
            <a:r>
              <a:rPr sz="1200" b="1" i="1" spc="2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directly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help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to </a:t>
            </a:r>
            <a:r>
              <a:rPr sz="1200" b="1" spc="60" dirty="0">
                <a:latin typeface="Calibri"/>
                <a:cs typeface="Calibri"/>
              </a:rPr>
              <a:t>conserve</a:t>
            </a:r>
            <a:r>
              <a:rPr sz="1200" b="1" spc="75" dirty="0">
                <a:latin typeface="Calibri"/>
                <a:cs typeface="Calibri"/>
              </a:rPr>
              <a:t> great </a:t>
            </a:r>
            <a:r>
              <a:rPr sz="1200" b="1" spc="65" dirty="0">
                <a:latin typeface="Calibri"/>
                <a:cs typeface="Calibri"/>
              </a:rPr>
              <a:t>white</a:t>
            </a:r>
            <a:r>
              <a:rPr sz="1200" b="1" spc="80" dirty="0">
                <a:latin typeface="Calibri"/>
                <a:cs typeface="Calibri"/>
              </a:rPr>
              <a:t> sharks.</a:t>
            </a:r>
            <a:r>
              <a:rPr sz="1200" b="1" spc="500" dirty="0">
                <a:latin typeface="Calibri"/>
                <a:cs typeface="Calibri"/>
              </a:rPr>
              <a:t> </a:t>
            </a:r>
            <a:r>
              <a:rPr sz="1200" b="1" spc="100" dirty="0">
                <a:latin typeface="Calibri"/>
                <a:cs typeface="Calibri"/>
              </a:rPr>
              <a:t>Corporate </a:t>
            </a:r>
            <a:r>
              <a:rPr sz="1200" b="1" spc="70" dirty="0">
                <a:latin typeface="Calibri"/>
                <a:cs typeface="Calibri"/>
              </a:rPr>
              <a:t>customers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encour-</a:t>
            </a:r>
            <a:r>
              <a:rPr sz="1200" b="1" spc="65" dirty="0">
                <a:latin typeface="Calibri"/>
                <a:cs typeface="Calibri"/>
              </a:rPr>
              <a:t>aged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9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advertise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on</a:t>
            </a:r>
            <a:r>
              <a:rPr sz="1200" b="1" spc="29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their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own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how</a:t>
            </a:r>
            <a:r>
              <a:rPr sz="1200" b="1" spc="30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their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work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295" dirty="0">
                <a:latin typeface="Calibri"/>
                <a:cs typeface="Calibri"/>
              </a:rPr>
              <a:t> </a:t>
            </a:r>
            <a:r>
              <a:rPr sz="1200" b="1" i="1" spc="120" dirty="0">
                <a:latin typeface="Calibri"/>
                <a:cs typeface="Calibri"/>
              </a:rPr>
              <a:t>Best</a:t>
            </a:r>
            <a:r>
              <a:rPr sz="1200" b="1" i="1" spc="340" dirty="0">
                <a:latin typeface="Calibri"/>
                <a:cs typeface="Calibri"/>
              </a:rPr>
              <a:t> </a:t>
            </a:r>
            <a:r>
              <a:rPr sz="1200" b="1" i="1" spc="105" dirty="0">
                <a:latin typeface="Calibri"/>
                <a:cs typeface="Calibri"/>
              </a:rPr>
              <a:t>Business </a:t>
            </a:r>
            <a:r>
              <a:rPr sz="1200" b="1" i="1" spc="90" dirty="0">
                <a:latin typeface="Calibri"/>
                <a:cs typeface="Calibri"/>
              </a:rPr>
              <a:t>Locations</a:t>
            </a:r>
            <a:r>
              <a:rPr sz="1200" b="1" i="1" spc="26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helping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conserve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great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white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sharks.</a:t>
            </a:r>
            <a:r>
              <a:rPr sz="1200" b="1" spc="150" dirty="0">
                <a:latin typeface="Calibri"/>
                <a:cs typeface="Calibri"/>
              </a:rPr>
              <a:t>  </a:t>
            </a:r>
            <a:r>
              <a:rPr sz="1200" b="1" spc="90" dirty="0">
                <a:latin typeface="Calibri"/>
                <a:cs typeface="Calibri"/>
              </a:rPr>
              <a:t>Hence,</a:t>
            </a:r>
            <a:r>
              <a:rPr sz="1200" b="1" spc="28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wide </a:t>
            </a:r>
            <a:r>
              <a:rPr sz="1200" b="1" spc="60" dirty="0">
                <a:latin typeface="Calibri"/>
                <a:cs typeface="Calibri"/>
              </a:rPr>
              <a:t>niche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market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biodiversity-</a:t>
            </a:r>
            <a:r>
              <a:rPr sz="1200" b="1" spc="80" dirty="0">
                <a:latin typeface="Calibri"/>
                <a:cs typeface="Calibri"/>
              </a:rPr>
              <a:t>concerned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customers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cultivated.</a:t>
            </a:r>
            <a:endParaRPr sz="1200">
              <a:latin typeface="Calibri"/>
              <a:cs typeface="Calibri"/>
            </a:endParaRPr>
          </a:p>
          <a:p>
            <a:pPr marL="507365">
              <a:lnSpc>
                <a:spcPct val="100000"/>
              </a:lnSpc>
              <a:spcBef>
                <a:spcPts val="1450"/>
              </a:spcBef>
            </a:pPr>
            <a:r>
              <a:rPr sz="1400" spc="135" dirty="0">
                <a:latin typeface="Calibri"/>
                <a:cs typeface="Calibri"/>
              </a:rPr>
              <a:t>————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spc="150" dirty="0">
                <a:latin typeface="Calibri"/>
                <a:cs typeface="Calibri"/>
              </a:rPr>
              <a:t>I</a:t>
            </a:r>
            <a:r>
              <a:rPr sz="1400" spc="2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will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target</a:t>
            </a:r>
            <a:r>
              <a:rPr sz="1400" spc="2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following</a:t>
            </a:r>
            <a:r>
              <a:rPr sz="1400" spc="27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customer</a:t>
            </a:r>
            <a:r>
              <a:rPr sz="1400" i="1" spc="30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niches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459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———</a:t>
            </a:r>
            <a:r>
              <a:rPr sz="1400" spc="85" dirty="0">
                <a:latin typeface="Calibri"/>
                <a:cs typeface="Calibri"/>
              </a:rPr>
              <a:t>—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5878195" cy="17087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7.</a:t>
            </a:r>
            <a:r>
              <a:rPr sz="1400" b="1" spc="395" dirty="0">
                <a:latin typeface="Calibri"/>
                <a:cs typeface="Calibri"/>
              </a:rPr>
              <a:t> </a:t>
            </a:r>
            <a:r>
              <a:rPr sz="1400" b="1" spc="120" dirty="0">
                <a:latin typeface="Calibri"/>
                <a:cs typeface="Calibri"/>
              </a:rPr>
              <a:t>Channels: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700"/>
              </a:lnSpc>
              <a:spcBef>
                <a:spcPts val="730"/>
              </a:spcBef>
            </a:pPr>
            <a:r>
              <a:rPr sz="1200" spc="75" dirty="0">
                <a:latin typeface="Calibri"/>
                <a:cs typeface="Calibri"/>
              </a:rPr>
              <a:t>List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most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important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ways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you’ll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talk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customers.</a:t>
            </a:r>
            <a:r>
              <a:rPr sz="1200" spc="3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Most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businesses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use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mix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 </a:t>
            </a:r>
            <a:r>
              <a:rPr sz="1200" dirty="0">
                <a:latin typeface="Calibri"/>
                <a:cs typeface="Calibri"/>
              </a:rPr>
              <a:t>channels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optimize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them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over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time.</a:t>
            </a:r>
            <a:endParaRPr sz="1200">
              <a:latin typeface="Calibri"/>
              <a:cs typeface="Calibri"/>
            </a:endParaRPr>
          </a:p>
          <a:p>
            <a:pPr marL="384175" marR="376555">
              <a:lnSpc>
                <a:spcPct val="110700"/>
              </a:lnSpc>
              <a:spcBef>
                <a:spcPts val="1295"/>
              </a:spcBef>
            </a:pPr>
            <a:r>
              <a:rPr sz="1200" b="1" spc="105" dirty="0">
                <a:latin typeface="Calibri"/>
                <a:cs typeface="Calibri"/>
              </a:rPr>
              <a:t>Customer</a:t>
            </a:r>
            <a:r>
              <a:rPr sz="1200" b="1" spc="8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interactions</a:t>
            </a:r>
            <a:r>
              <a:rPr sz="1200" b="1" spc="9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90" dirty="0">
                <a:latin typeface="Calibri"/>
                <a:cs typeface="Calibri"/>
              </a:rPr>
              <a:t> occur through</a:t>
            </a:r>
            <a:r>
              <a:rPr sz="1200" b="1" spc="85" dirty="0">
                <a:latin typeface="Calibri"/>
                <a:cs typeface="Calibri"/>
              </a:rPr>
              <a:t> </a:t>
            </a:r>
            <a:r>
              <a:rPr sz="1200" b="1" spc="135" dirty="0">
                <a:latin typeface="Calibri"/>
                <a:cs typeface="Calibri"/>
              </a:rPr>
              <a:t>WhatsApp</a:t>
            </a:r>
            <a:r>
              <a:rPr sz="1200" b="1" spc="9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Business,</a:t>
            </a:r>
            <a:r>
              <a:rPr sz="1200" b="1" spc="114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email,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webinars.</a:t>
            </a:r>
            <a:endParaRPr sz="1200">
              <a:latin typeface="Calibri"/>
              <a:cs typeface="Calibri"/>
            </a:endParaRPr>
          </a:p>
          <a:p>
            <a:pPr marL="55880">
              <a:lnSpc>
                <a:spcPct val="100000"/>
              </a:lnSpc>
              <a:spcBef>
                <a:spcPts val="1450"/>
              </a:spcBef>
            </a:pPr>
            <a:r>
              <a:rPr sz="1400" spc="135" dirty="0">
                <a:latin typeface="Calibri"/>
                <a:cs typeface="Calibri"/>
              </a:rPr>
              <a:t>—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Here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design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for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omnichannel</a:t>
            </a:r>
            <a:r>
              <a:rPr sz="1400" i="1" spc="27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customer</a:t>
            </a:r>
            <a:r>
              <a:rPr sz="1400" i="1" spc="27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experience</a:t>
            </a:r>
            <a:r>
              <a:rPr sz="1400" i="1" spc="270" dirty="0">
                <a:latin typeface="Calibri"/>
                <a:cs typeface="Calibri"/>
              </a:rPr>
              <a:t> </a:t>
            </a:r>
            <a:r>
              <a:rPr sz="1400" i="1" spc="175" dirty="0">
                <a:latin typeface="Calibri"/>
                <a:cs typeface="Calibri"/>
              </a:rPr>
              <a:t>(OCX)</a:t>
            </a:r>
            <a:r>
              <a:rPr sz="1400" spc="175" dirty="0">
                <a:latin typeface="Calibri"/>
                <a:cs typeface="Calibri"/>
              </a:rPr>
              <a:t>.</a:t>
            </a:r>
            <a:r>
              <a:rPr sz="1400" spc="245" dirty="0">
                <a:latin typeface="Calibri"/>
                <a:cs typeface="Calibri"/>
              </a:rPr>
              <a:t> </a:t>
            </a:r>
            <a:r>
              <a:rPr sz="1400" spc="85" dirty="0">
                <a:latin typeface="Calibri"/>
                <a:cs typeface="Calibri"/>
              </a:rPr>
              <a:t>—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5877560" cy="27209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8.</a:t>
            </a:r>
            <a:r>
              <a:rPr sz="1400" b="1" spc="395" dirty="0">
                <a:latin typeface="Calibri"/>
                <a:cs typeface="Calibri"/>
              </a:rPr>
              <a:t> </a:t>
            </a:r>
            <a:r>
              <a:rPr sz="1400" b="1" spc="170" dirty="0">
                <a:latin typeface="Calibri"/>
                <a:cs typeface="Calibri"/>
              </a:rPr>
              <a:t>Cost</a:t>
            </a:r>
            <a:r>
              <a:rPr sz="1400" b="1" spc="220" dirty="0">
                <a:latin typeface="Calibri"/>
                <a:cs typeface="Calibri"/>
              </a:rPr>
              <a:t> </a:t>
            </a:r>
            <a:r>
              <a:rPr sz="1400" b="1" spc="100" dirty="0">
                <a:latin typeface="Calibri"/>
                <a:cs typeface="Calibri"/>
              </a:rPr>
              <a:t>structure: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700"/>
              </a:lnSpc>
              <a:spcBef>
                <a:spcPts val="730"/>
              </a:spcBef>
            </a:pPr>
            <a:r>
              <a:rPr sz="1200" spc="70" dirty="0">
                <a:latin typeface="Calibri"/>
                <a:cs typeface="Calibri"/>
              </a:rPr>
              <a:t>Will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company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focus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reducing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cost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maximizing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value?</a:t>
            </a:r>
            <a:r>
              <a:rPr sz="1200" spc="2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Define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strategy,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then </a:t>
            </a:r>
            <a:r>
              <a:rPr sz="1200" dirty="0">
                <a:latin typeface="Calibri"/>
                <a:cs typeface="Calibri"/>
              </a:rPr>
              <a:t>list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most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significant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costs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you’ll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face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pursuing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it.</a:t>
            </a:r>
            <a:endParaRPr sz="1200">
              <a:latin typeface="Calibri"/>
              <a:cs typeface="Calibri"/>
            </a:endParaRPr>
          </a:p>
          <a:p>
            <a:pPr marL="384175" marR="375285" algn="just">
              <a:lnSpc>
                <a:spcPct val="110700"/>
              </a:lnSpc>
              <a:spcBef>
                <a:spcPts val="1295"/>
              </a:spcBef>
            </a:pPr>
            <a:r>
              <a:rPr sz="1200" b="1" i="1" spc="120" dirty="0">
                <a:latin typeface="Calibri"/>
                <a:cs typeface="Calibri"/>
              </a:rPr>
              <a:t>Best </a:t>
            </a:r>
            <a:r>
              <a:rPr sz="1200" b="1" i="1" spc="125" dirty="0">
                <a:latin typeface="Calibri"/>
                <a:cs typeface="Calibri"/>
              </a:rPr>
              <a:t>Business </a:t>
            </a:r>
            <a:r>
              <a:rPr sz="1200" b="1" i="1" spc="90" dirty="0">
                <a:latin typeface="Calibri"/>
                <a:cs typeface="Calibri"/>
              </a:rPr>
              <a:t>Locations </a:t>
            </a:r>
            <a:r>
              <a:rPr sz="1200" b="1" spc="70" dirty="0">
                <a:latin typeface="Calibri"/>
                <a:cs typeface="Calibri"/>
              </a:rPr>
              <a:t>will </a:t>
            </a:r>
            <a:r>
              <a:rPr sz="1200" b="1" spc="95" dirty="0">
                <a:latin typeface="Calibri"/>
                <a:cs typeface="Calibri"/>
              </a:rPr>
              <a:t>maximize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b="1" spc="75" dirty="0">
                <a:latin typeface="Calibri"/>
                <a:cs typeface="Calibri"/>
              </a:rPr>
              <a:t>profitability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75" dirty="0">
                <a:latin typeface="Calibri"/>
                <a:cs typeface="Calibri"/>
              </a:rPr>
              <a:t> its </a:t>
            </a:r>
            <a:r>
              <a:rPr sz="1200" b="1" spc="65" dirty="0">
                <a:latin typeface="Calibri"/>
                <a:cs typeface="Calibri"/>
              </a:rPr>
              <a:t>busi-</a:t>
            </a:r>
            <a:r>
              <a:rPr sz="1200" b="1" dirty="0">
                <a:latin typeface="Calibri"/>
                <a:cs typeface="Calibri"/>
              </a:rPr>
              <a:t>ness </a:t>
            </a:r>
            <a:r>
              <a:rPr sz="1200" b="1" spc="70" dirty="0">
                <a:latin typeface="Calibri"/>
                <a:cs typeface="Calibri"/>
              </a:rPr>
              <a:t>location analysis service </a:t>
            </a:r>
            <a:r>
              <a:rPr sz="1200" b="1" spc="95" dirty="0">
                <a:latin typeface="Calibri"/>
                <a:cs typeface="Calibri"/>
              </a:rPr>
              <a:t>by </a:t>
            </a:r>
            <a:r>
              <a:rPr sz="1200" b="1" spc="65" dirty="0">
                <a:latin typeface="Calibri"/>
                <a:cs typeface="Calibri"/>
              </a:rPr>
              <a:t>keeping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b="1" spc="65" dirty="0">
                <a:latin typeface="Calibri"/>
                <a:cs typeface="Calibri"/>
              </a:rPr>
              <a:t>costs </a:t>
            </a:r>
            <a:r>
              <a:rPr sz="1200" b="1" dirty="0">
                <a:latin typeface="Calibri"/>
                <a:cs typeface="Calibri"/>
              </a:rPr>
              <a:t>of </a:t>
            </a:r>
            <a:r>
              <a:rPr sz="1200" b="1" spc="90" dirty="0">
                <a:latin typeface="Calibri"/>
                <a:cs typeface="Calibri"/>
              </a:rPr>
              <a:t>running </a:t>
            </a:r>
            <a:r>
              <a:rPr sz="1200" b="1" spc="75" dirty="0">
                <a:latin typeface="Calibri"/>
                <a:cs typeface="Calibri"/>
              </a:rPr>
              <a:t>its </a:t>
            </a:r>
            <a:r>
              <a:rPr sz="1200" b="1" spc="-20" dirty="0">
                <a:latin typeface="Calibri"/>
                <a:cs typeface="Calibri"/>
              </a:rPr>
              <a:t>bio-</a:t>
            </a:r>
            <a:r>
              <a:rPr sz="1200" b="1" spc="80" dirty="0">
                <a:latin typeface="Calibri"/>
                <a:cs typeface="Calibri"/>
              </a:rPr>
              <a:t>diversity</a:t>
            </a:r>
            <a:r>
              <a:rPr sz="1200" b="1" spc="9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project</a:t>
            </a:r>
            <a:r>
              <a:rPr sz="1200" b="1" spc="10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10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95" dirty="0">
                <a:latin typeface="Calibri"/>
                <a:cs typeface="Calibri"/>
              </a:rPr>
              <a:t> minimum,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10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charging</a:t>
            </a:r>
            <a:r>
              <a:rPr sz="1200" b="1" spc="10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10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biodiversity</a:t>
            </a:r>
            <a:r>
              <a:rPr sz="1200" b="1" spc="9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premium </a:t>
            </a:r>
            <a:r>
              <a:rPr sz="1200" b="1" spc="90" dirty="0">
                <a:latin typeface="Calibri"/>
                <a:cs typeface="Calibri"/>
              </a:rPr>
              <a:t>that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no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more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than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needed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maintain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that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project.</a:t>
            </a:r>
            <a:r>
              <a:rPr sz="1200" b="1" spc="180" dirty="0">
                <a:latin typeface="Calibri"/>
                <a:cs typeface="Calibri"/>
              </a:rPr>
              <a:t>  </a:t>
            </a:r>
            <a:r>
              <a:rPr sz="1200" b="1" spc="165" dirty="0">
                <a:latin typeface="Calibri"/>
                <a:cs typeface="Calibri"/>
              </a:rPr>
              <a:t>As</a:t>
            </a:r>
            <a:r>
              <a:rPr sz="1200" b="1" spc="290" dirty="0">
                <a:latin typeface="Calibri"/>
                <a:cs typeface="Calibri"/>
              </a:rPr>
              <a:t> </a:t>
            </a:r>
            <a:r>
              <a:rPr sz="1200" b="1" spc="35" dirty="0">
                <a:latin typeface="Calibri"/>
                <a:cs typeface="Calibri"/>
              </a:rPr>
              <a:t>revenue </a:t>
            </a:r>
            <a:r>
              <a:rPr sz="1200" b="1" spc="60" dirty="0">
                <a:latin typeface="Calibri"/>
                <a:cs typeface="Calibri"/>
              </a:rPr>
              <a:t>grows, </a:t>
            </a:r>
            <a:r>
              <a:rPr sz="1200" b="1" spc="80" dirty="0">
                <a:latin typeface="Calibri"/>
                <a:cs typeface="Calibri"/>
              </a:rPr>
              <a:t>this </a:t>
            </a:r>
            <a:r>
              <a:rPr sz="1200" b="1" spc="95" dirty="0">
                <a:latin typeface="Calibri"/>
                <a:cs typeface="Calibri"/>
              </a:rPr>
              <a:t>premium </a:t>
            </a:r>
            <a:r>
              <a:rPr sz="1200" b="1" spc="70" dirty="0">
                <a:latin typeface="Calibri"/>
                <a:cs typeface="Calibri"/>
              </a:rPr>
              <a:t>will </a:t>
            </a:r>
            <a:r>
              <a:rPr sz="1200" b="1" spc="65" dirty="0">
                <a:latin typeface="Calibri"/>
                <a:cs typeface="Calibri"/>
              </a:rPr>
              <a:t>be </a:t>
            </a:r>
            <a:r>
              <a:rPr sz="1200" b="1" spc="75" dirty="0">
                <a:latin typeface="Calibri"/>
                <a:cs typeface="Calibri"/>
              </a:rPr>
              <a:t>reduced </a:t>
            </a:r>
            <a:r>
              <a:rPr sz="1200" b="1" spc="80" dirty="0">
                <a:latin typeface="Calibri"/>
                <a:cs typeface="Calibri"/>
              </a:rPr>
              <a:t>in </a:t>
            </a:r>
            <a:r>
              <a:rPr sz="1200" b="1" spc="70" dirty="0">
                <a:latin typeface="Calibri"/>
                <a:cs typeface="Calibri"/>
              </a:rPr>
              <a:t>order </a:t>
            </a:r>
            <a:r>
              <a:rPr sz="1200" b="1" spc="60" dirty="0">
                <a:latin typeface="Calibri"/>
                <a:cs typeface="Calibri"/>
              </a:rPr>
              <a:t>to encourage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b="1" spc="30" dirty="0">
                <a:latin typeface="Calibri"/>
                <a:cs typeface="Calibri"/>
              </a:rPr>
              <a:t>con-</a:t>
            </a:r>
            <a:r>
              <a:rPr sz="1200" b="1" spc="70" dirty="0">
                <a:latin typeface="Calibri"/>
                <a:cs typeface="Calibri"/>
              </a:rPr>
              <a:t>tinued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growth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in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size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niche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market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business-</a:t>
            </a:r>
            <a:r>
              <a:rPr sz="1200" b="1" spc="65" dirty="0">
                <a:latin typeface="Calibri"/>
                <a:cs typeface="Calibri"/>
              </a:rPr>
              <a:t>location </a:t>
            </a:r>
            <a:r>
              <a:rPr sz="1200" b="1" spc="75" dirty="0">
                <a:latin typeface="Calibri"/>
                <a:cs typeface="Calibri"/>
              </a:rPr>
              <a:t>biodiversity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40" dirty="0">
                <a:latin typeface="Calibri"/>
                <a:cs typeface="Calibri"/>
              </a:rPr>
              <a:t>offering.</a:t>
            </a:r>
            <a:endParaRPr sz="1200">
              <a:latin typeface="Calibri"/>
              <a:cs typeface="Calibri"/>
            </a:endParaRPr>
          </a:p>
          <a:p>
            <a:pPr marL="504190">
              <a:lnSpc>
                <a:spcPct val="100000"/>
              </a:lnSpc>
              <a:spcBef>
                <a:spcPts val="1450"/>
              </a:spcBef>
            </a:pPr>
            <a:r>
              <a:rPr sz="1400" spc="135" dirty="0">
                <a:latin typeface="Calibri"/>
                <a:cs typeface="Calibri"/>
              </a:rPr>
              <a:t>——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2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Here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biodiversity</a:t>
            </a:r>
            <a:r>
              <a:rPr sz="1400" spc="2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offering’s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i="1" spc="50" dirty="0">
                <a:latin typeface="Calibri"/>
                <a:cs typeface="Calibri"/>
              </a:rPr>
              <a:t>pricing</a:t>
            </a:r>
            <a:r>
              <a:rPr sz="1400" i="1" spc="254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strategy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39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——</a:t>
            </a:r>
            <a:r>
              <a:rPr sz="1400" spc="5" dirty="0">
                <a:latin typeface="Calibri"/>
                <a:cs typeface="Calibri"/>
              </a:rPr>
              <a:t>–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5878195" cy="2113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9.</a:t>
            </a:r>
            <a:r>
              <a:rPr sz="1400" b="1" spc="400" dirty="0">
                <a:latin typeface="Calibri"/>
                <a:cs typeface="Calibri"/>
              </a:rPr>
              <a:t> </a:t>
            </a:r>
            <a:r>
              <a:rPr sz="1400" b="1" spc="125" dirty="0">
                <a:latin typeface="Calibri"/>
                <a:cs typeface="Calibri"/>
              </a:rPr>
              <a:t>Revenue</a:t>
            </a:r>
            <a:r>
              <a:rPr sz="1400" b="1" spc="215" dirty="0">
                <a:latin typeface="Calibri"/>
                <a:cs typeface="Calibri"/>
              </a:rPr>
              <a:t> </a:t>
            </a:r>
            <a:r>
              <a:rPr sz="1400" b="1" spc="85" dirty="0">
                <a:latin typeface="Calibri"/>
                <a:cs typeface="Calibri"/>
              </a:rPr>
              <a:t>streams:</a:t>
            </a:r>
            <a:endParaRPr sz="1400">
              <a:latin typeface="Calibri"/>
              <a:cs typeface="Calibri"/>
            </a:endParaRPr>
          </a:p>
          <a:p>
            <a:pPr marL="12700" marR="5080" algn="just">
              <a:lnSpc>
                <a:spcPct val="110700"/>
              </a:lnSpc>
              <a:spcBef>
                <a:spcPts val="730"/>
              </a:spcBef>
            </a:pPr>
            <a:r>
              <a:rPr sz="1200" spc="60" dirty="0">
                <a:latin typeface="Calibri"/>
                <a:cs typeface="Calibri"/>
              </a:rPr>
              <a:t>Explain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how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2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company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2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actually</a:t>
            </a:r>
            <a:r>
              <a:rPr sz="1200" spc="2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make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money.</a:t>
            </a:r>
            <a:r>
              <a:rPr sz="1200" spc="195" dirty="0">
                <a:latin typeface="Calibri"/>
                <a:cs typeface="Calibri"/>
              </a:rPr>
              <a:t>  </a:t>
            </a:r>
            <a:r>
              <a:rPr sz="1200" dirty="0">
                <a:latin typeface="Calibri"/>
                <a:cs typeface="Calibri"/>
              </a:rPr>
              <a:t>Some</a:t>
            </a:r>
            <a:r>
              <a:rPr sz="1200" spc="2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examples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2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direct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sales, </a:t>
            </a:r>
            <a:r>
              <a:rPr sz="1200" dirty="0">
                <a:latin typeface="Calibri"/>
                <a:cs typeface="Calibri"/>
              </a:rPr>
              <a:t>memberships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fees,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2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selling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advertising</a:t>
            </a:r>
            <a:r>
              <a:rPr sz="1200" spc="2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space.</a:t>
            </a:r>
            <a:r>
              <a:rPr sz="1200" spc="210" dirty="0">
                <a:latin typeface="Calibri"/>
                <a:cs typeface="Calibri"/>
              </a:rPr>
              <a:t>  </a:t>
            </a:r>
            <a:r>
              <a:rPr sz="1200" spc="55" dirty="0">
                <a:latin typeface="Calibri"/>
                <a:cs typeface="Calibri"/>
              </a:rPr>
              <a:t>If</a:t>
            </a:r>
            <a:r>
              <a:rPr sz="1200" spc="2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company</a:t>
            </a:r>
            <a:r>
              <a:rPr sz="1200" spc="2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has</a:t>
            </a:r>
            <a:r>
              <a:rPr sz="1200" spc="2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multiple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revenue </a:t>
            </a:r>
            <a:r>
              <a:rPr sz="1200" dirty="0">
                <a:latin typeface="Calibri"/>
                <a:cs typeface="Calibri"/>
              </a:rPr>
              <a:t>streams,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list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them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all.</a:t>
            </a:r>
            <a:endParaRPr sz="1200">
              <a:latin typeface="Calibri"/>
              <a:cs typeface="Calibri"/>
            </a:endParaRPr>
          </a:p>
          <a:p>
            <a:pPr marL="384175" marR="375920" algn="just">
              <a:lnSpc>
                <a:spcPct val="110700"/>
              </a:lnSpc>
              <a:spcBef>
                <a:spcPts val="1295"/>
              </a:spcBef>
            </a:pPr>
            <a:r>
              <a:rPr sz="1200" b="1" i="1" spc="120" dirty="0">
                <a:latin typeface="Calibri"/>
                <a:cs typeface="Calibri"/>
              </a:rPr>
              <a:t>Best</a:t>
            </a:r>
            <a:r>
              <a:rPr sz="1200" b="1" i="1" spc="285" dirty="0">
                <a:latin typeface="Calibri"/>
                <a:cs typeface="Calibri"/>
              </a:rPr>
              <a:t> </a:t>
            </a:r>
            <a:r>
              <a:rPr sz="1200" b="1" i="1" spc="125" dirty="0">
                <a:latin typeface="Calibri"/>
                <a:cs typeface="Calibri"/>
              </a:rPr>
              <a:t>Business</a:t>
            </a:r>
            <a:r>
              <a:rPr sz="1200" b="1" i="1" spc="285" dirty="0">
                <a:latin typeface="Calibri"/>
                <a:cs typeface="Calibri"/>
              </a:rPr>
              <a:t> </a:t>
            </a:r>
            <a:r>
              <a:rPr sz="1200" b="1" i="1" spc="90" dirty="0">
                <a:latin typeface="Calibri"/>
                <a:cs typeface="Calibri"/>
              </a:rPr>
              <a:t>Locations</a:t>
            </a:r>
            <a:r>
              <a:rPr sz="1200" b="1" i="1" spc="2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4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make</a:t>
            </a:r>
            <a:r>
              <a:rPr sz="1200" b="1" spc="24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money</a:t>
            </a:r>
            <a:r>
              <a:rPr sz="1200" b="1" spc="240" dirty="0">
                <a:latin typeface="Calibri"/>
                <a:cs typeface="Calibri"/>
              </a:rPr>
              <a:t> </a:t>
            </a:r>
            <a:r>
              <a:rPr sz="1200" b="1" spc="95" dirty="0">
                <a:latin typeface="Calibri"/>
                <a:cs typeface="Calibri"/>
              </a:rPr>
              <a:t>by</a:t>
            </a:r>
            <a:r>
              <a:rPr sz="1200" b="1" spc="24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securing</a:t>
            </a:r>
            <a:r>
              <a:rPr sz="1200" b="1" spc="23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from</a:t>
            </a:r>
            <a:r>
              <a:rPr sz="1200" b="1" spc="24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clients, </a:t>
            </a:r>
            <a:r>
              <a:rPr sz="1200" b="1" spc="75" dirty="0">
                <a:latin typeface="Calibri"/>
                <a:cs typeface="Calibri"/>
              </a:rPr>
              <a:t>pre-</a:t>
            </a:r>
            <a:r>
              <a:rPr sz="1200" b="1" spc="80" dirty="0">
                <a:latin typeface="Calibri"/>
                <a:cs typeface="Calibri"/>
              </a:rPr>
              <a:t>paid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contracts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recommendations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where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they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should</a:t>
            </a:r>
            <a:r>
              <a:rPr sz="1200" b="1" spc="204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locate </a:t>
            </a:r>
            <a:r>
              <a:rPr sz="1200" b="1" spc="80" dirty="0">
                <a:latin typeface="Calibri"/>
                <a:cs typeface="Calibri"/>
              </a:rPr>
              <a:t>their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new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45" dirty="0">
                <a:latin typeface="Calibri"/>
                <a:cs typeface="Calibri"/>
              </a:rPr>
              <a:t>businesses.</a:t>
            </a:r>
            <a:endParaRPr sz="1200">
              <a:latin typeface="Calibri"/>
              <a:cs typeface="Calibri"/>
            </a:endParaRPr>
          </a:p>
          <a:p>
            <a:pPr marL="219710">
              <a:lnSpc>
                <a:spcPct val="100000"/>
              </a:lnSpc>
              <a:spcBef>
                <a:spcPts val="1450"/>
              </a:spcBef>
            </a:pPr>
            <a:r>
              <a:rPr sz="1400" spc="135" dirty="0">
                <a:latin typeface="Calibri"/>
                <a:cs typeface="Calibri"/>
              </a:rPr>
              <a:t>———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Here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spc="50" dirty="0">
                <a:latin typeface="Calibri"/>
                <a:cs typeface="Calibri"/>
              </a:rPr>
              <a:t>list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all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non-sales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income</a:t>
            </a:r>
            <a:r>
              <a:rPr sz="1400" spc="2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sources.</a:t>
            </a:r>
            <a:r>
              <a:rPr sz="1400" spc="370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————</a:t>
            </a:r>
            <a:r>
              <a:rPr sz="1400" spc="-50" dirty="0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87829" y="1781200"/>
            <a:ext cx="46990" cy="0"/>
          </a:xfrm>
          <a:custGeom>
            <a:avLst/>
            <a:gdLst/>
            <a:ahLst/>
            <a:cxnLst/>
            <a:rect l="l" t="t" r="r" b="b"/>
            <a:pathLst>
              <a:path w="46989">
                <a:moveTo>
                  <a:pt x="0" y="0"/>
                </a:moveTo>
                <a:lnTo>
                  <a:pt x="4687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12859" y="1781200"/>
            <a:ext cx="46990" cy="0"/>
          </a:xfrm>
          <a:custGeom>
            <a:avLst/>
            <a:gdLst/>
            <a:ahLst/>
            <a:cxnLst/>
            <a:rect l="l" t="t" r="r" b="b"/>
            <a:pathLst>
              <a:path w="46989">
                <a:moveTo>
                  <a:pt x="0" y="0"/>
                </a:moveTo>
                <a:lnTo>
                  <a:pt x="4687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1700" y="546885"/>
            <a:ext cx="5820410" cy="2286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spc="114" dirty="0">
                <a:latin typeface="Calibri"/>
                <a:cs typeface="Calibri"/>
              </a:rPr>
              <a:t>Sub-</a:t>
            </a:r>
            <a:r>
              <a:rPr sz="1200" b="1" spc="85" dirty="0">
                <a:latin typeface="Calibri"/>
                <a:cs typeface="Calibri"/>
              </a:rPr>
              <a:t>activity: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Populate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profit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loss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statement</a:t>
            </a:r>
            <a:endParaRPr sz="1200">
              <a:latin typeface="Calibri"/>
              <a:cs typeface="Calibri"/>
            </a:endParaRPr>
          </a:p>
          <a:p>
            <a:pPr marL="12700" marR="436245">
              <a:lnSpc>
                <a:spcPct val="110700"/>
              </a:lnSpc>
              <a:spcBef>
                <a:spcPts val="770"/>
              </a:spcBef>
            </a:pPr>
            <a:r>
              <a:rPr sz="1200" dirty="0">
                <a:latin typeface="Calibri"/>
                <a:cs typeface="Calibri"/>
              </a:rPr>
              <a:t>Use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ballpark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cost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revenue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values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fill-in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blanks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55" dirty="0">
                <a:latin typeface="Calibri"/>
                <a:cs typeface="Calibri"/>
              </a:rPr>
              <a:t>Excel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spreadsheet, </a:t>
            </a:r>
            <a:r>
              <a:rPr sz="1200" spc="95" dirty="0">
                <a:latin typeface="Calibri"/>
                <a:cs typeface="Calibri"/>
                <a:hlinkClick r:id="rId2"/>
              </a:rPr>
              <a:t>www.profitablebiodiversity.com/workshop/profit_loss.xlsx</a:t>
            </a:r>
            <a:r>
              <a:rPr sz="1200" spc="95" dirty="0">
                <a:latin typeface="Calibri"/>
                <a:cs typeface="Calibri"/>
              </a:rPr>
              <a:t>.</a:t>
            </a:r>
            <a:r>
              <a:rPr sz="1200" spc="2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See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also </a:t>
            </a:r>
            <a:r>
              <a:rPr sz="1200" spc="80" dirty="0">
                <a:latin typeface="Calibri"/>
                <a:cs typeface="Calibri"/>
                <a:hlinkClick r:id="rId3"/>
              </a:rPr>
              <a:t>https://www.vertex42.com/ExcelTemplates/profit-</a:t>
            </a:r>
            <a:r>
              <a:rPr sz="1200" spc="75" dirty="0">
                <a:latin typeface="Calibri"/>
                <a:cs typeface="Calibri"/>
                <a:hlinkClick r:id="rId3"/>
              </a:rPr>
              <a:t>and-</a:t>
            </a:r>
            <a:r>
              <a:rPr sz="1200" spc="95" dirty="0">
                <a:latin typeface="Calibri"/>
                <a:cs typeface="Calibri"/>
                <a:hlinkClick r:id="rId3"/>
              </a:rPr>
              <a:t>loss.html</a:t>
            </a:r>
            <a:r>
              <a:rPr sz="1200" spc="95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marL="384175" marR="192405">
              <a:lnSpc>
                <a:spcPct val="110700"/>
              </a:lnSpc>
              <a:spcBef>
                <a:spcPts val="1295"/>
              </a:spcBef>
              <a:tabLst>
                <a:tab pos="5241925" algn="l"/>
              </a:tabLst>
            </a:pPr>
            <a:r>
              <a:rPr sz="1200" b="1" spc="60" dirty="0">
                <a:latin typeface="Calibri"/>
                <a:cs typeface="Calibri"/>
              </a:rPr>
              <a:t>See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spc="90" dirty="0">
                <a:latin typeface="Calibri"/>
                <a:cs typeface="Calibri"/>
              </a:rPr>
              <a:t>sharks</a:t>
            </a:r>
            <a:r>
              <a:rPr sz="1200" spc="200" dirty="0">
                <a:latin typeface="Calibri"/>
                <a:cs typeface="Calibri"/>
              </a:rPr>
              <a:t> </a:t>
            </a:r>
            <a:r>
              <a:rPr sz="1200" spc="155" dirty="0">
                <a:latin typeface="Calibri"/>
                <a:cs typeface="Calibri"/>
              </a:rPr>
              <a:t>profit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spc="170" dirty="0">
                <a:latin typeface="Calibri"/>
                <a:cs typeface="Calibri"/>
              </a:rPr>
              <a:t>loss.xlsx</a:t>
            </a:r>
            <a:r>
              <a:rPr sz="1200" spc="34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how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this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spreadsheet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might</a:t>
            </a:r>
            <a:r>
              <a:rPr sz="1200" b="1" spc="34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appear </a:t>
            </a:r>
            <a:r>
              <a:rPr sz="1200" b="1" spc="60" dirty="0">
                <a:latin typeface="Calibri"/>
                <a:cs typeface="Calibri"/>
              </a:rPr>
              <a:t>while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i="1" spc="120" dirty="0">
                <a:latin typeface="Calibri"/>
                <a:cs typeface="Calibri"/>
              </a:rPr>
              <a:t>Best</a:t>
            </a:r>
            <a:r>
              <a:rPr sz="1200" b="1" i="1" spc="405" dirty="0">
                <a:latin typeface="Calibri"/>
                <a:cs typeface="Calibri"/>
              </a:rPr>
              <a:t> </a:t>
            </a:r>
            <a:r>
              <a:rPr sz="1200" b="1" i="1" spc="125" dirty="0">
                <a:latin typeface="Calibri"/>
                <a:cs typeface="Calibri"/>
              </a:rPr>
              <a:t>Business</a:t>
            </a:r>
            <a:r>
              <a:rPr sz="1200" b="1" i="1" spc="405" dirty="0">
                <a:latin typeface="Calibri"/>
                <a:cs typeface="Calibri"/>
              </a:rPr>
              <a:t> </a:t>
            </a:r>
            <a:r>
              <a:rPr sz="1200" b="1" i="1" spc="90" dirty="0">
                <a:latin typeface="Calibri"/>
                <a:cs typeface="Calibri"/>
              </a:rPr>
              <a:t>Locations</a:t>
            </a:r>
            <a:r>
              <a:rPr sz="1200" b="1" i="1" spc="36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37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still</a:t>
            </a:r>
            <a:r>
              <a:rPr sz="1200" b="1" spc="37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370" dirty="0">
                <a:latin typeface="Calibri"/>
                <a:cs typeface="Calibri"/>
              </a:rPr>
              <a:t> </a:t>
            </a:r>
            <a:r>
              <a:rPr sz="1200" b="1" i="1" spc="100" dirty="0">
                <a:latin typeface="Calibri"/>
                <a:cs typeface="Calibri"/>
              </a:rPr>
              <a:t>pre-</a:t>
            </a:r>
            <a:r>
              <a:rPr sz="1200" b="1" i="1" spc="65" dirty="0">
                <a:latin typeface="Calibri"/>
                <a:cs typeface="Calibri"/>
              </a:rPr>
              <a:t>revenue</a:t>
            </a:r>
            <a:r>
              <a:rPr sz="1200" b="1" i="1" spc="405" dirty="0">
                <a:latin typeface="Calibri"/>
                <a:cs typeface="Calibri"/>
              </a:rPr>
              <a:t> </a:t>
            </a:r>
            <a:r>
              <a:rPr sz="1200" b="1" i="1" spc="65" dirty="0">
                <a:latin typeface="Calibri"/>
                <a:cs typeface="Calibri"/>
              </a:rPr>
              <a:t>startup</a:t>
            </a:r>
            <a:r>
              <a:rPr sz="1200" b="1" spc="65" dirty="0">
                <a:latin typeface="Calibri"/>
                <a:cs typeface="Calibri"/>
              </a:rPr>
              <a:t>.</a:t>
            </a:r>
            <a:r>
              <a:rPr sz="1200" b="1" dirty="0">
                <a:latin typeface="Calibri"/>
                <a:cs typeface="Calibri"/>
              </a:rPr>
              <a:t>	</a:t>
            </a:r>
            <a:r>
              <a:rPr sz="1200" b="1" spc="35" dirty="0">
                <a:latin typeface="Calibri"/>
                <a:cs typeface="Calibri"/>
              </a:rPr>
              <a:t>See </a:t>
            </a:r>
            <a:r>
              <a:rPr sz="1200" spc="90" dirty="0">
                <a:latin typeface="Calibri"/>
                <a:cs typeface="Calibri"/>
                <a:hlinkClick r:id="rId4"/>
              </a:rPr>
              <a:t>https://eg.andersen.com/pre-</a:t>
            </a:r>
            <a:r>
              <a:rPr sz="1200" spc="70" dirty="0">
                <a:latin typeface="Calibri"/>
                <a:cs typeface="Calibri"/>
                <a:hlinkClick r:id="rId4"/>
              </a:rPr>
              <a:t>revenue-</a:t>
            </a:r>
            <a:r>
              <a:rPr sz="1200" spc="114" dirty="0">
                <a:latin typeface="Calibri"/>
                <a:cs typeface="Calibri"/>
                <a:hlinkClick r:id="rId4"/>
              </a:rPr>
              <a:t>startups/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4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information</a:t>
            </a:r>
            <a:r>
              <a:rPr sz="1200" b="1" spc="5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on</a:t>
            </a:r>
            <a:r>
              <a:rPr sz="1200" b="1" spc="45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how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value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firm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that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has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yet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realize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any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45" dirty="0">
                <a:latin typeface="Calibri"/>
                <a:cs typeface="Calibri"/>
              </a:rPr>
              <a:t>revenue.</a:t>
            </a:r>
            <a:endParaRPr sz="1200">
              <a:latin typeface="Calibri"/>
              <a:cs typeface="Calibri"/>
            </a:endParaRPr>
          </a:p>
          <a:p>
            <a:pPr marL="71120">
              <a:lnSpc>
                <a:spcPct val="100000"/>
              </a:lnSpc>
              <a:spcBef>
                <a:spcPts val="1450"/>
              </a:spcBef>
            </a:pPr>
            <a:r>
              <a:rPr sz="1400" spc="85" dirty="0">
                <a:latin typeface="Calibri"/>
                <a:cs typeface="Calibri"/>
              </a:rPr>
              <a:t>—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Here,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spc="150" dirty="0">
                <a:latin typeface="Calibri"/>
                <a:cs typeface="Calibri"/>
              </a:rPr>
              <a:t>I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spc="50" dirty="0">
                <a:latin typeface="Calibri"/>
                <a:cs typeface="Calibri"/>
              </a:rPr>
              <a:t>list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each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cost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items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their</a:t>
            </a:r>
            <a:r>
              <a:rPr sz="1400" spc="2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associated</a:t>
            </a:r>
            <a:r>
              <a:rPr sz="1400" spc="2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amounts.</a:t>
            </a:r>
            <a:r>
              <a:rPr sz="1400" spc="385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</a:t>
            </a:r>
            <a:r>
              <a:rPr sz="1400" spc="85" dirty="0">
                <a:latin typeface="Calibri"/>
                <a:cs typeface="Calibri"/>
              </a:rPr>
              <a:t>—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54020" y="1871446"/>
            <a:ext cx="46990" cy="0"/>
          </a:xfrm>
          <a:custGeom>
            <a:avLst/>
            <a:gdLst/>
            <a:ahLst/>
            <a:cxnLst/>
            <a:rect l="l" t="t" r="r" b="b"/>
            <a:pathLst>
              <a:path w="46989">
                <a:moveTo>
                  <a:pt x="0" y="0"/>
                </a:moveTo>
                <a:lnTo>
                  <a:pt x="4687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1700" y="480080"/>
            <a:ext cx="5879465" cy="14370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sz="1700" b="1" spc="170" dirty="0">
                <a:latin typeface="Calibri"/>
                <a:cs typeface="Calibri"/>
              </a:rPr>
              <a:t>Customer</a:t>
            </a:r>
            <a:r>
              <a:rPr sz="1700" b="1" spc="270" dirty="0">
                <a:latin typeface="Calibri"/>
                <a:cs typeface="Calibri"/>
              </a:rPr>
              <a:t> </a:t>
            </a:r>
            <a:r>
              <a:rPr sz="1700" b="1" spc="160" dirty="0">
                <a:latin typeface="Calibri"/>
                <a:cs typeface="Calibri"/>
              </a:rPr>
              <a:t>Channel:</a:t>
            </a:r>
            <a:r>
              <a:rPr sz="1700" b="1" spc="495" dirty="0">
                <a:latin typeface="Calibri"/>
                <a:cs typeface="Calibri"/>
              </a:rPr>
              <a:t> </a:t>
            </a:r>
            <a:r>
              <a:rPr sz="1700" b="1" spc="430" dirty="0">
                <a:latin typeface="Calibri"/>
                <a:cs typeface="Calibri"/>
              </a:rPr>
              <a:t>A</a:t>
            </a:r>
            <a:r>
              <a:rPr sz="1700" b="1" spc="275" dirty="0">
                <a:latin typeface="Calibri"/>
                <a:cs typeface="Calibri"/>
              </a:rPr>
              <a:t> </a:t>
            </a:r>
            <a:r>
              <a:rPr sz="1700" b="1" spc="150" dirty="0">
                <a:latin typeface="Calibri"/>
                <a:cs typeface="Calibri"/>
              </a:rPr>
              <a:t>Biodiversity</a:t>
            </a:r>
            <a:r>
              <a:rPr sz="1700" b="1" spc="275" dirty="0">
                <a:latin typeface="Calibri"/>
                <a:cs typeface="Calibri"/>
              </a:rPr>
              <a:t> </a:t>
            </a:r>
            <a:r>
              <a:rPr sz="1700" b="1" spc="140" dirty="0">
                <a:latin typeface="Calibri"/>
                <a:cs typeface="Calibri"/>
              </a:rPr>
              <a:t>Dashboard</a:t>
            </a:r>
            <a:endParaRPr sz="1700">
              <a:latin typeface="Calibri"/>
              <a:cs typeface="Calibri"/>
            </a:endParaRPr>
          </a:p>
          <a:p>
            <a:pPr marL="12700" marR="5080" algn="just">
              <a:lnSpc>
                <a:spcPct val="110700"/>
              </a:lnSpc>
              <a:spcBef>
                <a:spcPts val="1085"/>
              </a:spcBef>
            </a:pPr>
            <a:r>
              <a:rPr sz="1200" spc="65" dirty="0">
                <a:latin typeface="Calibri"/>
                <a:cs typeface="Calibri"/>
              </a:rPr>
              <a:t>In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space,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below,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make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rough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sketch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what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would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simple,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eye-</a:t>
            </a:r>
            <a:r>
              <a:rPr sz="1200" dirty="0">
                <a:latin typeface="Calibri"/>
                <a:cs typeface="Calibri"/>
              </a:rPr>
              <a:t>catching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but </a:t>
            </a:r>
            <a:r>
              <a:rPr sz="1200" dirty="0">
                <a:latin typeface="Calibri"/>
                <a:cs typeface="Calibri"/>
              </a:rPr>
              <a:t>informative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screen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biodiversity-concerned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customer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could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look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at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easily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get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spc="-50" dirty="0">
                <a:latin typeface="Calibri"/>
                <a:cs typeface="Calibri"/>
              </a:rPr>
              <a:t>a </a:t>
            </a:r>
            <a:r>
              <a:rPr sz="1200" dirty="0">
                <a:latin typeface="Calibri"/>
                <a:cs typeface="Calibri"/>
              </a:rPr>
              <a:t>sense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species’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state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what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impact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having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it.</a:t>
            </a:r>
            <a:r>
              <a:rPr sz="1200" spc="4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One</a:t>
            </a:r>
            <a:r>
              <a:rPr sz="1200" spc="1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example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 </a:t>
            </a:r>
            <a:r>
              <a:rPr sz="1200" dirty="0">
                <a:latin typeface="Calibri"/>
                <a:cs typeface="Calibri"/>
              </a:rPr>
              <a:t>such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dashboard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appears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85" dirty="0">
                <a:latin typeface="Calibri"/>
                <a:cs typeface="Calibri"/>
                <a:hlinkClick r:id="rId2"/>
              </a:rPr>
              <a:t>https://doi.org/10.14207/ejsd.2024.v13n3p57</a:t>
            </a:r>
            <a:r>
              <a:rPr sz="1200" spc="85" dirty="0">
                <a:latin typeface="Calibri"/>
                <a:cs typeface="Calibri"/>
              </a:rPr>
              <a:t>.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Another </a:t>
            </a:r>
            <a:r>
              <a:rPr sz="1200" dirty="0">
                <a:latin typeface="Calibri"/>
                <a:cs typeface="Calibri"/>
              </a:rPr>
              <a:t>example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workshop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spc="75" dirty="0">
                <a:latin typeface="Calibri"/>
                <a:cs typeface="Calibri"/>
              </a:rPr>
              <a:t>notes.pdf.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115123" y="2079802"/>
            <a:ext cx="5450840" cy="5956935"/>
            <a:chOff x="1115123" y="2079802"/>
            <a:chExt cx="5450840" cy="5956935"/>
          </a:xfrm>
        </p:grpSpPr>
        <p:sp>
          <p:nvSpPr>
            <p:cNvPr id="5" name="object 5"/>
            <p:cNvSpPr/>
            <p:nvPr/>
          </p:nvSpPr>
          <p:spPr>
            <a:xfrm>
              <a:off x="1115123" y="2082330"/>
              <a:ext cx="5450840" cy="0"/>
            </a:xfrm>
            <a:custGeom>
              <a:avLst/>
              <a:gdLst/>
              <a:ahLst/>
              <a:cxnLst/>
              <a:rect l="l" t="t" r="r" b="b"/>
              <a:pathLst>
                <a:path w="5450840">
                  <a:moveTo>
                    <a:pt x="0" y="0"/>
                  </a:moveTo>
                  <a:lnTo>
                    <a:pt x="5450713" y="0"/>
                  </a:lnTo>
                </a:path>
              </a:pathLst>
            </a:custGeom>
            <a:ln w="5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17650" y="2084857"/>
              <a:ext cx="0" cy="5946775"/>
            </a:xfrm>
            <a:custGeom>
              <a:avLst/>
              <a:gdLst/>
              <a:ahLst/>
              <a:cxnLst/>
              <a:rect l="l" t="t" r="r" b="b"/>
              <a:pathLst>
                <a:path h="5946775">
                  <a:moveTo>
                    <a:pt x="0" y="5946698"/>
                  </a:moveTo>
                  <a:lnTo>
                    <a:pt x="0" y="0"/>
                  </a:lnTo>
                </a:path>
              </a:pathLst>
            </a:custGeom>
            <a:ln w="5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563309" y="2084857"/>
              <a:ext cx="0" cy="5946775"/>
            </a:xfrm>
            <a:custGeom>
              <a:avLst/>
              <a:gdLst/>
              <a:ahLst/>
              <a:cxnLst/>
              <a:rect l="l" t="t" r="r" b="b"/>
              <a:pathLst>
                <a:path h="5946775">
                  <a:moveTo>
                    <a:pt x="0" y="5946698"/>
                  </a:moveTo>
                  <a:lnTo>
                    <a:pt x="0" y="0"/>
                  </a:lnTo>
                </a:path>
              </a:pathLst>
            </a:custGeom>
            <a:ln w="5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15123" y="8034083"/>
              <a:ext cx="5450840" cy="0"/>
            </a:xfrm>
            <a:custGeom>
              <a:avLst/>
              <a:gdLst/>
              <a:ahLst/>
              <a:cxnLst/>
              <a:rect l="l" t="t" r="r" b="b"/>
              <a:pathLst>
                <a:path w="5450840">
                  <a:moveTo>
                    <a:pt x="0" y="0"/>
                  </a:moveTo>
                  <a:lnTo>
                    <a:pt x="5450713" y="0"/>
                  </a:lnTo>
                </a:path>
              </a:pathLst>
            </a:custGeom>
            <a:ln w="505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454922" y="8177007"/>
            <a:ext cx="277177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dirty="0">
                <a:latin typeface="Calibri"/>
                <a:cs typeface="Calibri"/>
              </a:rPr>
              <a:t>Figure</a:t>
            </a:r>
            <a:r>
              <a:rPr sz="1200" spc="20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1:</a:t>
            </a:r>
            <a:r>
              <a:rPr sz="1200" spc="380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</a:rPr>
              <a:t>My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biodiversity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dashboard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idea.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5878195" cy="25184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5"/>
              </a:spcBef>
            </a:pPr>
            <a:r>
              <a:rPr sz="1400" b="1" spc="365" dirty="0">
                <a:latin typeface="Calibri"/>
                <a:cs typeface="Calibri"/>
              </a:rPr>
              <a:t>A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120" dirty="0">
                <a:latin typeface="Calibri"/>
                <a:cs typeface="Calibri"/>
              </a:rPr>
              <a:t>monitoring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135" dirty="0">
                <a:latin typeface="Calibri"/>
                <a:cs typeface="Calibri"/>
              </a:rPr>
              <a:t>program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80" dirty="0">
                <a:latin typeface="Calibri"/>
                <a:cs typeface="Calibri"/>
              </a:rPr>
              <a:t>for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100" dirty="0">
                <a:latin typeface="Calibri"/>
                <a:cs typeface="Calibri"/>
              </a:rPr>
              <a:t>the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105" dirty="0">
                <a:latin typeface="Calibri"/>
                <a:cs typeface="Calibri"/>
              </a:rPr>
              <a:t>dashboard’s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120" dirty="0">
                <a:latin typeface="Calibri"/>
                <a:cs typeface="Calibri"/>
              </a:rPr>
              <a:t>abundance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75" dirty="0">
                <a:latin typeface="Calibri"/>
                <a:cs typeface="Calibri"/>
              </a:rPr>
              <a:t>values</a:t>
            </a:r>
            <a:endParaRPr sz="1400">
              <a:latin typeface="Calibri"/>
              <a:cs typeface="Calibri"/>
            </a:endParaRPr>
          </a:p>
          <a:p>
            <a:pPr marL="12700" marR="5080" algn="just">
              <a:lnSpc>
                <a:spcPct val="110700"/>
              </a:lnSpc>
              <a:spcBef>
                <a:spcPts val="730"/>
              </a:spcBef>
            </a:pPr>
            <a:r>
              <a:rPr sz="1200" spc="75" dirty="0">
                <a:latin typeface="Calibri"/>
                <a:cs typeface="Calibri"/>
              </a:rPr>
              <a:t>List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those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ecological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metrics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need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monitored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biodiversity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order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their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real-time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values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displayed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biodiversity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dashboard.</a:t>
            </a:r>
            <a:r>
              <a:rPr sz="1200" spc="2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Describe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how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each </a:t>
            </a:r>
            <a:r>
              <a:rPr sz="1200" dirty="0">
                <a:latin typeface="Calibri"/>
                <a:cs typeface="Calibri"/>
              </a:rPr>
              <a:t>metric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observed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how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those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observations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arrive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at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dashboard.</a:t>
            </a:r>
            <a:endParaRPr sz="1200">
              <a:latin typeface="Calibri"/>
              <a:cs typeface="Calibri"/>
            </a:endParaRPr>
          </a:p>
          <a:p>
            <a:pPr marL="384175" marR="376555" algn="just">
              <a:lnSpc>
                <a:spcPct val="110700"/>
              </a:lnSpc>
              <a:spcBef>
                <a:spcPts val="1295"/>
              </a:spcBef>
            </a:pPr>
            <a:r>
              <a:rPr sz="1200" b="1" spc="90" dirty="0">
                <a:latin typeface="Calibri"/>
                <a:cs typeface="Calibri"/>
              </a:rPr>
              <a:t>Miguel</a:t>
            </a:r>
            <a:r>
              <a:rPr sz="1200" b="1" spc="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5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stream</a:t>
            </a:r>
            <a:r>
              <a:rPr sz="1200" b="1" spc="5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5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his</a:t>
            </a:r>
            <a:r>
              <a:rPr sz="1200" b="1" spc="5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dashboard</a:t>
            </a:r>
            <a:r>
              <a:rPr sz="1200" b="1" spc="55" dirty="0">
                <a:latin typeface="Calibri"/>
                <a:cs typeface="Calibri"/>
              </a:rPr>
              <a:t> </a:t>
            </a:r>
            <a:r>
              <a:rPr sz="1200" b="1" spc="114" dirty="0">
                <a:latin typeface="Calibri"/>
                <a:cs typeface="Calibri"/>
              </a:rPr>
              <a:t>(a)</a:t>
            </a:r>
            <a:r>
              <a:rPr sz="1200" b="1" spc="5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observations</a:t>
            </a:r>
            <a:r>
              <a:rPr sz="1200" b="1" spc="55" dirty="0">
                <a:latin typeface="Calibri"/>
                <a:cs typeface="Calibri"/>
              </a:rPr>
              <a:t> on </a:t>
            </a:r>
            <a:r>
              <a:rPr sz="1200" b="1" spc="270" dirty="0">
                <a:latin typeface="Calibri"/>
                <a:cs typeface="Calibri"/>
              </a:rPr>
              <a:t>DNA</a:t>
            </a:r>
            <a:r>
              <a:rPr sz="1200" b="1" spc="5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analysis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15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ocean</a:t>
            </a:r>
            <a:r>
              <a:rPr sz="1200" b="1" spc="15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water</a:t>
            </a:r>
            <a:r>
              <a:rPr sz="1200" b="1" spc="15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samples;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130" dirty="0">
                <a:latin typeface="Calibri"/>
                <a:cs typeface="Calibri"/>
              </a:rPr>
              <a:t>(b)</a:t>
            </a:r>
            <a:r>
              <a:rPr sz="1200" b="1" spc="1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5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number</a:t>
            </a:r>
            <a:r>
              <a:rPr sz="1200" b="1" spc="15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15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great</a:t>
            </a:r>
            <a:r>
              <a:rPr sz="1200" b="1" spc="15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white</a:t>
            </a:r>
            <a:r>
              <a:rPr sz="1200" b="1" spc="15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sharks</a:t>
            </a:r>
            <a:r>
              <a:rPr sz="1200" b="1" spc="15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caught </a:t>
            </a:r>
            <a:r>
              <a:rPr sz="1200" b="1" spc="80" dirty="0">
                <a:latin typeface="Calibri"/>
                <a:cs typeface="Calibri"/>
              </a:rPr>
              <a:t>in </a:t>
            </a:r>
            <a:r>
              <a:rPr sz="1200" b="1" spc="85" dirty="0">
                <a:latin typeface="Calibri"/>
                <a:cs typeface="Calibri"/>
              </a:rPr>
              <a:t>drift </a:t>
            </a:r>
            <a:r>
              <a:rPr sz="1200" b="1" spc="60" dirty="0">
                <a:latin typeface="Calibri"/>
                <a:cs typeface="Calibri"/>
              </a:rPr>
              <a:t>nets; </a:t>
            </a:r>
            <a:r>
              <a:rPr sz="1200" b="1" spc="125" dirty="0">
                <a:latin typeface="Calibri"/>
                <a:cs typeface="Calibri"/>
              </a:rPr>
              <a:t>(c)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b="1" spc="80" dirty="0">
                <a:latin typeface="Calibri"/>
                <a:cs typeface="Calibri"/>
              </a:rPr>
              <a:t>number </a:t>
            </a:r>
            <a:r>
              <a:rPr sz="1200" b="1" dirty="0">
                <a:latin typeface="Calibri"/>
                <a:cs typeface="Calibri"/>
              </a:rPr>
              <a:t>of </a:t>
            </a:r>
            <a:r>
              <a:rPr sz="1200" b="1" spc="65" dirty="0">
                <a:latin typeface="Calibri"/>
                <a:cs typeface="Calibri"/>
              </a:rPr>
              <a:t>fishing </a:t>
            </a:r>
            <a:r>
              <a:rPr sz="1200" b="1" spc="50" dirty="0">
                <a:latin typeface="Calibri"/>
                <a:cs typeface="Calibri"/>
              </a:rPr>
              <a:t>vessels </a:t>
            </a:r>
            <a:r>
              <a:rPr sz="1200" b="1" spc="80" dirty="0">
                <a:latin typeface="Calibri"/>
                <a:cs typeface="Calibri"/>
              </a:rPr>
              <a:t>in </a:t>
            </a:r>
            <a:r>
              <a:rPr sz="1200" b="1" spc="70" dirty="0">
                <a:latin typeface="Calibri"/>
                <a:cs typeface="Calibri"/>
              </a:rPr>
              <a:t>his </a:t>
            </a:r>
            <a:r>
              <a:rPr sz="1200" b="1" spc="50" dirty="0">
                <a:latin typeface="Calibri"/>
                <a:cs typeface="Calibri"/>
              </a:rPr>
              <a:t>chosen </a:t>
            </a:r>
            <a:r>
              <a:rPr sz="1200" b="1" spc="55" dirty="0">
                <a:latin typeface="Calibri"/>
                <a:cs typeface="Calibri"/>
              </a:rPr>
              <a:t>manage-</a:t>
            </a:r>
            <a:r>
              <a:rPr sz="1200" b="1" spc="75" dirty="0">
                <a:latin typeface="Calibri"/>
                <a:cs typeface="Calibri"/>
              </a:rPr>
              <a:t>ment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area;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130" dirty="0">
                <a:latin typeface="Calibri"/>
                <a:cs typeface="Calibri"/>
              </a:rPr>
              <a:t>(d)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estimate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31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great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white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shark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abundance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25" dirty="0">
                <a:latin typeface="Calibri"/>
                <a:cs typeface="Calibri"/>
              </a:rPr>
              <a:t>in </a:t>
            </a:r>
            <a:r>
              <a:rPr sz="1200" b="1" spc="80" dirty="0">
                <a:latin typeface="Calibri"/>
                <a:cs typeface="Calibri"/>
              </a:rPr>
              <a:t>this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area.</a:t>
            </a:r>
            <a:endParaRPr sz="1200">
              <a:latin typeface="Calibri"/>
              <a:cs typeface="Calibri"/>
            </a:endParaRPr>
          </a:p>
          <a:p>
            <a:pPr marL="90170" algn="just">
              <a:lnSpc>
                <a:spcPct val="100000"/>
              </a:lnSpc>
              <a:spcBef>
                <a:spcPts val="1450"/>
              </a:spcBef>
            </a:pPr>
            <a:r>
              <a:rPr sz="1400" spc="135" dirty="0">
                <a:latin typeface="Calibri"/>
                <a:cs typeface="Calibri"/>
              </a:rPr>
              <a:t>———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Here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monitoring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plan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for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species’</a:t>
            </a:r>
            <a:r>
              <a:rPr sz="1400" spc="2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abundance.</a:t>
            </a:r>
            <a:r>
              <a:rPr sz="1400" spc="420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———</a:t>
            </a:r>
            <a:r>
              <a:rPr sz="1400" spc="85" dirty="0">
                <a:latin typeface="Calibri"/>
                <a:cs typeface="Calibri"/>
              </a:rPr>
              <a:t>—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480080"/>
            <a:ext cx="6893559" cy="26073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sz="1700" b="1" spc="180" dirty="0">
                <a:latin typeface="Calibri"/>
                <a:cs typeface="Calibri"/>
              </a:rPr>
              <a:t>Task</a:t>
            </a:r>
            <a:r>
              <a:rPr sz="1700" b="1" spc="260" dirty="0">
                <a:latin typeface="Calibri"/>
                <a:cs typeface="Calibri"/>
              </a:rPr>
              <a:t> </a:t>
            </a:r>
            <a:r>
              <a:rPr sz="1700" b="1" spc="80" dirty="0">
                <a:latin typeface="Calibri"/>
                <a:cs typeface="Calibri"/>
              </a:rPr>
              <a:t>1:</a:t>
            </a:r>
            <a:r>
              <a:rPr sz="1700" b="1" spc="480" dirty="0">
                <a:latin typeface="Calibri"/>
                <a:cs typeface="Calibri"/>
              </a:rPr>
              <a:t> </a:t>
            </a:r>
            <a:r>
              <a:rPr sz="1700" b="1" spc="125" dirty="0">
                <a:latin typeface="Calibri"/>
                <a:cs typeface="Calibri"/>
              </a:rPr>
              <a:t>Select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00" dirty="0">
                <a:latin typeface="Calibri"/>
                <a:cs typeface="Calibri"/>
              </a:rPr>
              <a:t>a</a:t>
            </a:r>
            <a:r>
              <a:rPr sz="1700" b="1" spc="260" dirty="0">
                <a:latin typeface="Calibri"/>
                <a:cs typeface="Calibri"/>
              </a:rPr>
              <a:t> </a:t>
            </a:r>
            <a:r>
              <a:rPr sz="1700" b="1" spc="100" dirty="0">
                <a:latin typeface="Calibri"/>
                <a:cs typeface="Calibri"/>
              </a:rPr>
              <a:t>species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05" dirty="0">
                <a:latin typeface="Calibri"/>
                <a:cs typeface="Calibri"/>
              </a:rPr>
              <a:t>to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14" dirty="0">
                <a:latin typeface="Calibri"/>
                <a:cs typeface="Calibri"/>
              </a:rPr>
              <a:t>be</a:t>
            </a:r>
            <a:r>
              <a:rPr sz="1700" b="1" spc="260" dirty="0">
                <a:latin typeface="Calibri"/>
                <a:cs typeface="Calibri"/>
              </a:rPr>
              <a:t> </a:t>
            </a:r>
            <a:r>
              <a:rPr sz="1700" b="1" spc="100" dirty="0">
                <a:latin typeface="Calibri"/>
                <a:cs typeface="Calibri"/>
              </a:rPr>
              <a:t>conserved</a:t>
            </a:r>
            <a:endParaRPr sz="1700">
              <a:latin typeface="Calibri"/>
              <a:cs typeface="Calibri"/>
            </a:endParaRPr>
          </a:p>
          <a:p>
            <a:pPr marL="12700" marR="1021715" algn="just">
              <a:lnSpc>
                <a:spcPct val="110700"/>
              </a:lnSpc>
              <a:spcBef>
                <a:spcPts val="1085"/>
              </a:spcBef>
            </a:pPr>
            <a:r>
              <a:rPr sz="1200" dirty="0">
                <a:latin typeface="Calibri"/>
                <a:cs typeface="Calibri"/>
              </a:rPr>
              <a:t>Also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delineate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geographic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locations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where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it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2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found.</a:t>
            </a:r>
            <a:r>
              <a:rPr sz="1200" spc="120" dirty="0">
                <a:latin typeface="Calibri"/>
                <a:cs typeface="Calibri"/>
              </a:rPr>
              <a:t>  </a:t>
            </a:r>
            <a:r>
              <a:rPr sz="1200" dirty="0">
                <a:latin typeface="Calibri"/>
                <a:cs typeface="Calibri"/>
              </a:rPr>
              <a:t>Write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down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those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ecosystem </a:t>
            </a:r>
            <a:r>
              <a:rPr sz="1200" dirty="0">
                <a:latin typeface="Calibri"/>
                <a:cs typeface="Calibri"/>
              </a:rPr>
              <a:t>characteristics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it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needs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survival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those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currently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driving</a:t>
            </a:r>
            <a:r>
              <a:rPr sz="1200" spc="18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it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towards</a:t>
            </a:r>
            <a:r>
              <a:rPr sz="1200" spc="1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extinc-tion.</a:t>
            </a:r>
            <a:endParaRPr sz="1200">
              <a:latin typeface="Calibri"/>
              <a:cs typeface="Calibri"/>
            </a:endParaRPr>
          </a:p>
          <a:p>
            <a:pPr marL="384175" marR="1391285" algn="just">
              <a:lnSpc>
                <a:spcPct val="110700"/>
              </a:lnSpc>
              <a:spcBef>
                <a:spcPts val="1295"/>
              </a:spcBef>
            </a:pPr>
            <a:r>
              <a:rPr sz="1200" b="1" spc="290" dirty="0">
                <a:latin typeface="Calibri"/>
                <a:cs typeface="Calibri"/>
              </a:rPr>
              <a:t>A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certain </a:t>
            </a:r>
            <a:r>
              <a:rPr sz="1200" b="1" spc="90" dirty="0">
                <a:latin typeface="Calibri"/>
                <a:cs typeface="Calibri"/>
              </a:rPr>
              <a:t>Miguel </a:t>
            </a:r>
            <a:r>
              <a:rPr sz="1200" b="1" spc="50" dirty="0">
                <a:latin typeface="Calibri"/>
                <a:cs typeface="Calibri"/>
              </a:rPr>
              <a:t>de </a:t>
            </a:r>
            <a:r>
              <a:rPr sz="1200" b="1" spc="90" dirty="0">
                <a:latin typeface="Calibri"/>
                <a:cs typeface="Calibri"/>
              </a:rPr>
              <a:t>Cervantes </a:t>
            </a:r>
            <a:r>
              <a:rPr sz="1200" b="1" spc="65" dirty="0">
                <a:latin typeface="Calibri"/>
                <a:cs typeface="Calibri"/>
              </a:rPr>
              <a:t>has </a:t>
            </a:r>
            <a:r>
              <a:rPr sz="1200" b="1" spc="80" dirty="0">
                <a:latin typeface="Calibri"/>
                <a:cs typeface="Calibri"/>
              </a:rPr>
              <a:t>started </a:t>
            </a:r>
            <a:r>
              <a:rPr sz="1200" b="1" spc="60" dirty="0">
                <a:latin typeface="Calibri"/>
                <a:cs typeface="Calibri"/>
              </a:rPr>
              <a:t>a </a:t>
            </a:r>
            <a:r>
              <a:rPr sz="1200" b="1" spc="75" dirty="0">
                <a:latin typeface="Calibri"/>
                <a:cs typeface="Calibri"/>
              </a:rPr>
              <a:t>firm, </a:t>
            </a:r>
            <a:r>
              <a:rPr sz="1200" b="1" i="1" spc="120" dirty="0">
                <a:latin typeface="Calibri"/>
                <a:cs typeface="Calibri"/>
              </a:rPr>
              <a:t>Best </a:t>
            </a:r>
            <a:r>
              <a:rPr sz="1200" b="1" i="1" spc="125" dirty="0">
                <a:latin typeface="Calibri"/>
                <a:cs typeface="Calibri"/>
              </a:rPr>
              <a:t>Business </a:t>
            </a:r>
            <a:r>
              <a:rPr sz="1200" b="1" i="1" spc="120" dirty="0">
                <a:latin typeface="Calibri"/>
                <a:cs typeface="Calibri"/>
              </a:rPr>
              <a:t>Lo-</a:t>
            </a:r>
            <a:r>
              <a:rPr sz="1200" b="1" i="1" spc="75" dirty="0">
                <a:latin typeface="Calibri"/>
                <a:cs typeface="Calibri"/>
              </a:rPr>
              <a:t>cations</a:t>
            </a:r>
            <a:r>
              <a:rPr sz="1200" b="1" spc="75" dirty="0">
                <a:latin typeface="Calibri"/>
                <a:cs typeface="Calibri"/>
              </a:rPr>
              <a:t>.</a:t>
            </a:r>
            <a:r>
              <a:rPr sz="1200" b="1" spc="155" dirty="0">
                <a:latin typeface="Calibri"/>
                <a:cs typeface="Calibri"/>
              </a:rPr>
              <a:t>  </a:t>
            </a:r>
            <a:r>
              <a:rPr sz="1200" b="1" spc="90" dirty="0">
                <a:latin typeface="Calibri"/>
                <a:cs typeface="Calibri"/>
              </a:rPr>
              <a:t>Miguel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has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selected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114" dirty="0">
                <a:latin typeface="Calibri"/>
                <a:cs typeface="Calibri"/>
              </a:rPr>
              <a:t>Great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114" dirty="0">
                <a:latin typeface="Calibri"/>
                <a:cs typeface="Calibri"/>
              </a:rPr>
              <a:t>White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114" dirty="0">
                <a:latin typeface="Calibri"/>
                <a:cs typeface="Calibri"/>
              </a:rPr>
              <a:t>Shark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as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40" dirty="0">
                <a:latin typeface="Calibri"/>
                <a:cs typeface="Calibri"/>
              </a:rPr>
              <a:t>species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conserved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95" dirty="0">
                <a:latin typeface="Calibri"/>
                <a:cs typeface="Calibri"/>
              </a:rPr>
              <a:t>by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his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i="1" spc="80" dirty="0">
                <a:latin typeface="Calibri"/>
                <a:cs typeface="Calibri"/>
              </a:rPr>
              <a:t>biodiversity</a:t>
            </a:r>
            <a:r>
              <a:rPr sz="1200" b="1" i="1" spc="275" dirty="0">
                <a:latin typeface="Calibri"/>
                <a:cs typeface="Calibri"/>
              </a:rPr>
              <a:t> </a:t>
            </a:r>
            <a:r>
              <a:rPr sz="1200" b="1" i="1" spc="70" dirty="0">
                <a:latin typeface="Calibri"/>
                <a:cs typeface="Calibri"/>
              </a:rPr>
              <a:t>project.</a:t>
            </a:r>
            <a:r>
              <a:rPr sz="1200" b="1" i="1" spc="455" dirty="0">
                <a:latin typeface="Calibri"/>
                <a:cs typeface="Calibri"/>
              </a:rPr>
              <a:t> </a:t>
            </a:r>
            <a:r>
              <a:rPr sz="1200" b="1" spc="135" dirty="0">
                <a:latin typeface="Calibri"/>
                <a:cs typeface="Calibri"/>
              </a:rPr>
              <a:t>This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species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listed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as </a:t>
            </a:r>
            <a:r>
              <a:rPr sz="1200" b="1" spc="80" dirty="0">
                <a:latin typeface="Calibri"/>
                <a:cs typeface="Calibri"/>
              </a:rPr>
              <a:t>Vulnerable</a:t>
            </a:r>
            <a:r>
              <a:rPr sz="1200" b="1" spc="70" dirty="0">
                <a:latin typeface="Calibri"/>
                <a:cs typeface="Calibri"/>
              </a:rPr>
              <a:t> </a:t>
            </a:r>
            <a:r>
              <a:rPr sz="1200" b="1" spc="95" dirty="0">
                <a:latin typeface="Calibri"/>
                <a:cs typeface="Calibri"/>
              </a:rPr>
              <a:t>by</a:t>
            </a:r>
            <a:r>
              <a:rPr sz="1200" b="1" spc="70" dirty="0">
                <a:latin typeface="Calibri"/>
                <a:cs typeface="Calibri"/>
              </a:rPr>
              <a:t> the</a:t>
            </a:r>
            <a:r>
              <a:rPr sz="1200" b="1" spc="7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International</a:t>
            </a:r>
            <a:r>
              <a:rPr sz="1200" b="1" spc="70" dirty="0">
                <a:latin typeface="Calibri"/>
                <a:cs typeface="Calibri"/>
              </a:rPr>
              <a:t> </a:t>
            </a:r>
            <a:r>
              <a:rPr sz="1200" b="1" spc="100" dirty="0">
                <a:latin typeface="Calibri"/>
                <a:cs typeface="Calibri"/>
              </a:rPr>
              <a:t>Union</a:t>
            </a:r>
            <a:r>
              <a:rPr sz="1200" b="1" spc="7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70" dirty="0">
                <a:latin typeface="Calibri"/>
                <a:cs typeface="Calibri"/>
              </a:rPr>
              <a:t> the</a:t>
            </a:r>
            <a:r>
              <a:rPr sz="1200" b="1" spc="7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Conservation</a:t>
            </a:r>
            <a:r>
              <a:rPr sz="1200" b="1" spc="7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70" dirty="0">
                <a:latin typeface="Calibri"/>
                <a:cs typeface="Calibri"/>
              </a:rPr>
              <a:t> </a:t>
            </a:r>
            <a:r>
              <a:rPr sz="1200" b="1" spc="95" dirty="0">
                <a:latin typeface="Calibri"/>
                <a:cs typeface="Calibri"/>
              </a:rPr>
              <a:t>Nature</a:t>
            </a:r>
            <a:endParaRPr sz="1200">
              <a:latin typeface="Calibri"/>
              <a:cs typeface="Calibri"/>
            </a:endParaRPr>
          </a:p>
          <a:p>
            <a:pPr marL="384175" algn="just">
              <a:lnSpc>
                <a:spcPct val="100000"/>
              </a:lnSpc>
              <a:spcBef>
                <a:spcPts val="155"/>
              </a:spcBef>
            </a:pPr>
            <a:r>
              <a:rPr sz="1200" b="1" spc="195" dirty="0">
                <a:latin typeface="Calibri"/>
                <a:cs typeface="Calibri"/>
              </a:rPr>
              <a:t>(IUCN),</a:t>
            </a:r>
            <a:r>
              <a:rPr sz="1200" b="1" spc="160" dirty="0">
                <a:latin typeface="Calibri"/>
                <a:cs typeface="Calibri"/>
              </a:rPr>
              <a:t> </a:t>
            </a:r>
            <a:r>
              <a:rPr sz="1200" spc="110" dirty="0">
                <a:latin typeface="Calibri"/>
                <a:cs typeface="Calibri"/>
                <a:hlinkClick r:id="rId2"/>
              </a:rPr>
              <a:t>https://blog.padi.com/great-</a:t>
            </a:r>
            <a:r>
              <a:rPr sz="1200" spc="95" dirty="0">
                <a:latin typeface="Calibri"/>
                <a:cs typeface="Calibri"/>
                <a:hlinkClick r:id="rId2"/>
              </a:rPr>
              <a:t>white-</a:t>
            </a:r>
            <a:r>
              <a:rPr sz="1200" spc="114" dirty="0">
                <a:latin typeface="Calibri"/>
                <a:cs typeface="Calibri"/>
                <a:hlinkClick r:id="rId2"/>
              </a:rPr>
              <a:t>shark-</a:t>
            </a:r>
            <a:r>
              <a:rPr sz="1200" spc="100" dirty="0">
                <a:latin typeface="Calibri"/>
                <a:cs typeface="Calibri"/>
                <a:hlinkClick r:id="rId2"/>
              </a:rPr>
              <a:t>conservation-</a:t>
            </a:r>
            <a:r>
              <a:rPr sz="1200" spc="50" dirty="0">
                <a:latin typeface="Calibri"/>
                <a:cs typeface="Calibri"/>
                <a:hlinkClick r:id="rId2"/>
              </a:rPr>
              <a:t>what-</a:t>
            </a:r>
            <a:r>
              <a:rPr sz="1200" spc="55" dirty="0">
                <a:latin typeface="Calibri"/>
                <a:cs typeface="Calibri"/>
                <a:hlinkClick r:id="rId2"/>
              </a:rPr>
              <a:t>most-</a:t>
            </a:r>
            <a:r>
              <a:rPr sz="1200" spc="85" dirty="0">
                <a:latin typeface="Calibri"/>
                <a:cs typeface="Calibri"/>
                <a:hlinkClick r:id="rId2"/>
              </a:rPr>
              <a:t>people-</a:t>
            </a:r>
            <a:r>
              <a:rPr sz="1200" spc="-20" dirty="0">
                <a:latin typeface="Calibri"/>
                <a:cs typeface="Calibri"/>
                <a:hlinkClick r:id="rId2"/>
              </a:rPr>
              <a:t>dont</a:t>
            </a:r>
            <a:endParaRPr sz="1200">
              <a:latin typeface="Calibri"/>
              <a:cs typeface="Calibri"/>
            </a:endParaRPr>
          </a:p>
          <a:p>
            <a:pPr marL="309880" algn="just">
              <a:lnSpc>
                <a:spcPct val="100000"/>
              </a:lnSpc>
              <a:spcBef>
                <a:spcPts val="1445"/>
              </a:spcBef>
            </a:pPr>
            <a:r>
              <a:rPr sz="1400" spc="125" dirty="0">
                <a:latin typeface="Calibri"/>
                <a:cs typeface="Calibri"/>
              </a:rPr>
              <a:t>—————</a:t>
            </a:r>
            <a:r>
              <a:rPr sz="1400" spc="70" dirty="0">
                <a:latin typeface="Calibri"/>
                <a:cs typeface="Calibri"/>
              </a:rPr>
              <a:t>–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The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species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spc="150" dirty="0">
                <a:latin typeface="Calibri"/>
                <a:cs typeface="Calibri"/>
              </a:rPr>
              <a:t>I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want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help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conserve</a:t>
            </a:r>
            <a:r>
              <a:rPr sz="1400" spc="17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is:</a:t>
            </a:r>
            <a:r>
              <a:rPr sz="1400" spc="335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——————</a:t>
            </a:r>
            <a:r>
              <a:rPr sz="1400" spc="-50" dirty="0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20481" y="3313836"/>
            <a:ext cx="46990" cy="0"/>
          </a:xfrm>
          <a:custGeom>
            <a:avLst/>
            <a:gdLst/>
            <a:ahLst/>
            <a:cxnLst/>
            <a:rect l="l" t="t" r="r" b="b"/>
            <a:pathLst>
              <a:path w="46989">
                <a:moveTo>
                  <a:pt x="0" y="0"/>
                </a:moveTo>
                <a:lnTo>
                  <a:pt x="4687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1700" y="480080"/>
            <a:ext cx="5878830" cy="32778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b="1" spc="180" dirty="0">
                <a:latin typeface="Calibri"/>
                <a:cs typeface="Calibri"/>
              </a:rPr>
              <a:t>Task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80" dirty="0">
                <a:latin typeface="Calibri"/>
                <a:cs typeface="Calibri"/>
              </a:rPr>
              <a:t>2:</a:t>
            </a:r>
            <a:r>
              <a:rPr sz="1700" b="1" spc="480" dirty="0">
                <a:latin typeface="Calibri"/>
                <a:cs typeface="Calibri"/>
              </a:rPr>
              <a:t> </a:t>
            </a:r>
            <a:r>
              <a:rPr sz="1700" b="1" spc="140" dirty="0">
                <a:latin typeface="Calibri"/>
                <a:cs typeface="Calibri"/>
              </a:rPr>
              <a:t>Identify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00" dirty="0">
                <a:latin typeface="Calibri"/>
                <a:cs typeface="Calibri"/>
              </a:rPr>
              <a:t>a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30" dirty="0">
                <a:latin typeface="Calibri"/>
                <a:cs typeface="Calibri"/>
              </a:rPr>
              <a:t>biodiversity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30" dirty="0">
                <a:latin typeface="Calibri"/>
                <a:cs typeface="Calibri"/>
              </a:rPr>
              <a:t>project</a:t>
            </a:r>
            <a:endParaRPr sz="1700">
              <a:latin typeface="Calibri"/>
              <a:cs typeface="Calibri"/>
            </a:endParaRPr>
          </a:p>
          <a:p>
            <a:pPr marL="12700" marR="5080">
              <a:lnSpc>
                <a:spcPct val="110700"/>
              </a:lnSpc>
              <a:spcBef>
                <a:spcPts val="1085"/>
              </a:spcBef>
            </a:pPr>
            <a:r>
              <a:rPr sz="1200" spc="50" dirty="0">
                <a:latin typeface="Calibri"/>
                <a:cs typeface="Calibri"/>
              </a:rPr>
              <a:t>What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firm</a:t>
            </a:r>
            <a:r>
              <a:rPr sz="1200" spc="2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run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help</a:t>
            </a:r>
            <a:r>
              <a:rPr sz="1200" spc="2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conserve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species</a:t>
            </a:r>
            <a:r>
              <a:rPr sz="1200" spc="1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</a:t>
            </a:r>
            <a:r>
              <a:rPr sz="1200" spc="1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identified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Task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1?</a:t>
            </a:r>
            <a:r>
              <a:rPr sz="1200" spc="254" dirty="0">
                <a:latin typeface="Calibri"/>
                <a:cs typeface="Calibri"/>
              </a:rPr>
              <a:t> </a:t>
            </a:r>
            <a:r>
              <a:rPr sz="1200" spc="65" dirty="0">
                <a:latin typeface="Calibri"/>
                <a:cs typeface="Calibri"/>
              </a:rPr>
              <a:t>The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can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same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offering.</a:t>
            </a:r>
            <a:endParaRPr sz="1200">
              <a:latin typeface="Calibri"/>
              <a:cs typeface="Calibri"/>
            </a:endParaRPr>
          </a:p>
          <a:p>
            <a:pPr marL="384175" marR="377190" algn="just">
              <a:lnSpc>
                <a:spcPct val="110700"/>
              </a:lnSpc>
              <a:spcBef>
                <a:spcPts val="1295"/>
              </a:spcBef>
            </a:pPr>
            <a:r>
              <a:rPr sz="1200" b="1" spc="145" dirty="0">
                <a:latin typeface="Calibri"/>
                <a:cs typeface="Calibri"/>
              </a:rPr>
              <a:t>The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project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begin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acquisition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drift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net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fishing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routes. </a:t>
            </a:r>
            <a:r>
              <a:rPr sz="1200" b="1" spc="114" dirty="0">
                <a:latin typeface="Calibri"/>
                <a:cs typeface="Calibri"/>
              </a:rPr>
              <a:t>Then,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these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routes</a:t>
            </a:r>
            <a:r>
              <a:rPr sz="1200" b="1" spc="34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correlated</a:t>
            </a:r>
            <a:r>
              <a:rPr sz="1200" b="1" spc="34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shark</a:t>
            </a:r>
            <a:r>
              <a:rPr sz="1200" b="1" spc="34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presence/absence </a:t>
            </a:r>
            <a:r>
              <a:rPr sz="1200" b="1" spc="80" dirty="0">
                <a:latin typeface="Calibri"/>
                <a:cs typeface="Calibri"/>
              </a:rPr>
              <a:t>data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identify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areas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where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there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is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high</a:t>
            </a:r>
            <a:r>
              <a:rPr sz="1200" b="1" spc="32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probability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shark </a:t>
            </a:r>
            <a:r>
              <a:rPr sz="1200" b="1" spc="80" dirty="0">
                <a:latin typeface="Calibri"/>
                <a:cs typeface="Calibri"/>
              </a:rPr>
              <a:t>being </a:t>
            </a:r>
            <a:r>
              <a:rPr sz="1200" b="1" spc="60" dirty="0">
                <a:latin typeface="Calibri"/>
                <a:cs typeface="Calibri"/>
              </a:rPr>
              <a:t>a </a:t>
            </a:r>
            <a:r>
              <a:rPr sz="1200" b="1" spc="105" dirty="0">
                <a:latin typeface="Calibri"/>
                <a:cs typeface="Calibri"/>
              </a:rPr>
              <a:t>victim </a:t>
            </a:r>
            <a:r>
              <a:rPr sz="1200" b="1" dirty="0">
                <a:latin typeface="Calibri"/>
                <a:cs typeface="Calibri"/>
              </a:rPr>
              <a:t>of </a:t>
            </a:r>
            <a:r>
              <a:rPr sz="1200" b="1" i="1" spc="60" dirty="0">
                <a:latin typeface="Calibri"/>
                <a:cs typeface="Calibri"/>
              </a:rPr>
              <a:t>bycatch</a:t>
            </a:r>
            <a:r>
              <a:rPr sz="1200" b="1" spc="60" dirty="0">
                <a:latin typeface="Calibri"/>
                <a:cs typeface="Calibri"/>
              </a:rPr>
              <a:t>. </a:t>
            </a:r>
            <a:r>
              <a:rPr sz="1200" b="1" spc="95" dirty="0">
                <a:latin typeface="Calibri"/>
                <a:cs typeface="Calibri"/>
              </a:rPr>
              <a:t>These </a:t>
            </a:r>
            <a:r>
              <a:rPr sz="1200" b="1" spc="60" dirty="0">
                <a:latin typeface="Calibri"/>
                <a:cs typeface="Calibri"/>
              </a:rPr>
              <a:t>areas </a:t>
            </a:r>
            <a:r>
              <a:rPr sz="1200" b="1" spc="70" dirty="0">
                <a:latin typeface="Calibri"/>
                <a:cs typeface="Calibri"/>
              </a:rPr>
              <a:t>will </a:t>
            </a:r>
            <a:r>
              <a:rPr sz="1200" b="1" spc="65" dirty="0">
                <a:latin typeface="Calibri"/>
                <a:cs typeface="Calibri"/>
              </a:rPr>
              <a:t>be </a:t>
            </a:r>
            <a:r>
              <a:rPr sz="1200" b="1" spc="75" dirty="0">
                <a:latin typeface="Calibri"/>
                <a:cs typeface="Calibri"/>
              </a:rPr>
              <a:t>reported </a:t>
            </a:r>
            <a:r>
              <a:rPr sz="1200" b="1" spc="60" dirty="0">
                <a:latin typeface="Calibri"/>
                <a:cs typeface="Calibri"/>
              </a:rPr>
              <a:t>to </a:t>
            </a:r>
            <a:r>
              <a:rPr sz="1200" b="1" spc="55" dirty="0">
                <a:latin typeface="Calibri"/>
                <a:cs typeface="Calibri"/>
              </a:rPr>
              <a:t>those gov-</a:t>
            </a:r>
            <a:r>
              <a:rPr sz="1200" b="1" spc="75" dirty="0">
                <a:latin typeface="Calibri"/>
                <a:cs typeface="Calibri"/>
              </a:rPr>
              <a:t>ernment</a:t>
            </a:r>
            <a:r>
              <a:rPr sz="1200" b="1" spc="30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agencies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195" dirty="0">
                <a:latin typeface="Calibri"/>
                <a:cs typeface="Calibri"/>
              </a:rPr>
              <a:t>NGOs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charged</a:t>
            </a:r>
            <a:r>
              <a:rPr sz="1200" b="1" spc="30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reducing</a:t>
            </a:r>
            <a:r>
              <a:rPr sz="1200" b="1" spc="305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bycatch-</a:t>
            </a:r>
            <a:r>
              <a:rPr sz="1200" b="1" spc="65" dirty="0">
                <a:latin typeface="Calibri"/>
                <a:cs typeface="Calibri"/>
              </a:rPr>
              <a:t>driven </a:t>
            </a:r>
            <a:r>
              <a:rPr sz="1200" b="1" spc="60" dirty="0">
                <a:latin typeface="Calibri"/>
                <a:cs typeface="Calibri"/>
              </a:rPr>
              <a:t>wildlife</a:t>
            </a:r>
            <a:r>
              <a:rPr sz="1200" b="1" spc="18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mortality.</a:t>
            </a:r>
            <a:endParaRPr sz="1200">
              <a:latin typeface="Calibri"/>
              <a:cs typeface="Calibri"/>
            </a:endParaRPr>
          </a:p>
          <a:p>
            <a:pPr marL="384175" marR="377825" algn="just">
              <a:lnSpc>
                <a:spcPct val="110700"/>
              </a:lnSpc>
              <a:spcBef>
                <a:spcPts val="495"/>
              </a:spcBef>
            </a:pPr>
            <a:r>
              <a:rPr sz="1200" b="1" spc="114" dirty="0">
                <a:latin typeface="Calibri"/>
                <a:cs typeface="Calibri"/>
              </a:rPr>
              <a:t>Shark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presence/absence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estimated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from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270" dirty="0">
                <a:latin typeface="Calibri"/>
                <a:cs typeface="Calibri"/>
              </a:rPr>
              <a:t>DNA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analyses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using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32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technique</a:t>
            </a:r>
            <a:r>
              <a:rPr sz="1200" b="1" spc="32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described</a:t>
            </a:r>
            <a:r>
              <a:rPr sz="1200" b="1" spc="32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in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Truelove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et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al.</a:t>
            </a:r>
            <a:r>
              <a:rPr sz="1200" b="1" spc="250" dirty="0">
                <a:latin typeface="Calibri"/>
                <a:cs typeface="Calibri"/>
              </a:rPr>
              <a:t>  </a:t>
            </a:r>
            <a:r>
              <a:rPr sz="1200" b="1" spc="85" dirty="0">
                <a:latin typeface="Calibri"/>
                <a:cs typeface="Calibri"/>
              </a:rPr>
              <a:t>(2019)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as</a:t>
            </a:r>
            <a:r>
              <a:rPr sz="1200" b="1" spc="3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referenced</a:t>
            </a:r>
            <a:r>
              <a:rPr sz="1200" b="1" spc="325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in </a:t>
            </a:r>
            <a:r>
              <a:rPr sz="1200" dirty="0">
                <a:latin typeface="Calibri"/>
                <a:cs typeface="Calibri"/>
              </a:rPr>
              <a:t>workshop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spc="75" dirty="0">
                <a:latin typeface="Calibri"/>
                <a:cs typeface="Calibri"/>
              </a:rPr>
              <a:t>notes.pdf</a:t>
            </a:r>
            <a:r>
              <a:rPr sz="1200" b="1" spc="75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marL="454659" algn="just">
              <a:lnSpc>
                <a:spcPct val="100000"/>
              </a:lnSpc>
              <a:spcBef>
                <a:spcPts val="1450"/>
              </a:spcBef>
            </a:pPr>
            <a:r>
              <a:rPr sz="1400" spc="125" dirty="0">
                <a:latin typeface="Calibri"/>
                <a:cs typeface="Calibri"/>
              </a:rPr>
              <a:t>———————</a:t>
            </a:r>
            <a:r>
              <a:rPr sz="1400" spc="70" dirty="0">
                <a:latin typeface="Calibri"/>
                <a:cs typeface="Calibri"/>
              </a:rPr>
              <a:t>–</a:t>
            </a:r>
            <a:r>
              <a:rPr sz="1400" spc="285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My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biodiversity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project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is:</a:t>
            </a:r>
            <a:r>
              <a:rPr sz="1400" spc="495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———————</a:t>
            </a:r>
            <a:r>
              <a:rPr sz="1400" spc="85" dirty="0">
                <a:latin typeface="Calibri"/>
                <a:cs typeface="Calibri"/>
              </a:rPr>
              <a:t>—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6295390" cy="29235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5"/>
              </a:spcBef>
            </a:pPr>
            <a:r>
              <a:rPr sz="1400" b="1" spc="130" dirty="0">
                <a:latin typeface="Calibri"/>
                <a:cs typeface="Calibri"/>
              </a:rPr>
              <a:t>Subtask:</a:t>
            </a:r>
            <a:r>
              <a:rPr sz="1400" b="1" spc="409" dirty="0">
                <a:latin typeface="Calibri"/>
                <a:cs typeface="Calibri"/>
              </a:rPr>
              <a:t> </a:t>
            </a:r>
            <a:r>
              <a:rPr sz="1400" b="1" spc="140" dirty="0">
                <a:latin typeface="Calibri"/>
                <a:cs typeface="Calibri"/>
              </a:rPr>
              <a:t>Estimate</a:t>
            </a:r>
            <a:r>
              <a:rPr sz="1400" b="1" spc="225" dirty="0">
                <a:latin typeface="Calibri"/>
                <a:cs typeface="Calibri"/>
              </a:rPr>
              <a:t> </a:t>
            </a:r>
            <a:r>
              <a:rPr sz="1400" b="1" spc="100" dirty="0">
                <a:latin typeface="Calibri"/>
                <a:cs typeface="Calibri"/>
              </a:rPr>
              <a:t>the</a:t>
            </a:r>
            <a:r>
              <a:rPr sz="1400" b="1" spc="225" dirty="0">
                <a:latin typeface="Calibri"/>
                <a:cs typeface="Calibri"/>
              </a:rPr>
              <a:t> </a:t>
            </a:r>
            <a:r>
              <a:rPr sz="1400" b="1" spc="110" dirty="0">
                <a:latin typeface="Calibri"/>
                <a:cs typeface="Calibri"/>
              </a:rPr>
              <a:t>project’s</a:t>
            </a:r>
            <a:r>
              <a:rPr sz="1400" b="1" spc="229" dirty="0">
                <a:latin typeface="Calibri"/>
                <a:cs typeface="Calibri"/>
              </a:rPr>
              <a:t> </a:t>
            </a:r>
            <a:r>
              <a:rPr sz="1400" b="1" spc="70" dirty="0">
                <a:latin typeface="Calibri"/>
                <a:cs typeface="Calibri"/>
              </a:rPr>
              <a:t>scale</a:t>
            </a:r>
            <a:endParaRPr sz="1400">
              <a:latin typeface="Calibri"/>
              <a:cs typeface="Calibri"/>
            </a:endParaRPr>
          </a:p>
          <a:p>
            <a:pPr marL="12700" marR="420370" algn="just">
              <a:lnSpc>
                <a:spcPct val="110700"/>
              </a:lnSpc>
              <a:spcBef>
                <a:spcPts val="730"/>
              </a:spcBef>
            </a:pPr>
            <a:r>
              <a:rPr sz="1200" dirty="0">
                <a:latin typeface="Calibri"/>
                <a:cs typeface="Calibri"/>
              </a:rPr>
              <a:t>How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big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does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need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it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ecologically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effective?</a:t>
            </a:r>
            <a:r>
              <a:rPr sz="1200" spc="155" dirty="0">
                <a:latin typeface="Calibri"/>
                <a:cs typeface="Calibri"/>
              </a:rPr>
              <a:t> 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instance,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spc="-50" dirty="0">
                <a:latin typeface="Calibri"/>
                <a:cs typeface="Calibri"/>
              </a:rPr>
              <a:t>a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seeks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draw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would-be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poachers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away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poaching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has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scale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problem: </a:t>
            </a:r>
            <a:r>
              <a:rPr sz="1200" spc="65" dirty="0">
                <a:latin typeface="Calibri"/>
                <a:cs typeface="Calibri"/>
              </a:rPr>
              <a:t>The </a:t>
            </a:r>
            <a:r>
              <a:rPr sz="1200" dirty="0">
                <a:latin typeface="Calibri"/>
                <a:cs typeface="Calibri"/>
              </a:rPr>
              <a:t>number of needed jobs may need to be large given the large number of </a:t>
            </a:r>
            <a:r>
              <a:rPr sz="1200" spc="-10" dirty="0">
                <a:latin typeface="Calibri"/>
                <a:cs typeface="Calibri"/>
              </a:rPr>
              <a:t>economically-</a:t>
            </a:r>
            <a:r>
              <a:rPr sz="1200" dirty="0">
                <a:latin typeface="Calibri"/>
                <a:cs typeface="Calibri"/>
              </a:rPr>
              <a:t>disadvantaged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ecosystem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see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poaching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their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main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source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livelihood.</a:t>
            </a:r>
            <a:endParaRPr sz="1200">
              <a:latin typeface="Calibri"/>
              <a:cs typeface="Calibri"/>
            </a:endParaRPr>
          </a:p>
          <a:p>
            <a:pPr marL="384175" marR="792480" algn="just">
              <a:lnSpc>
                <a:spcPct val="110700"/>
              </a:lnSpc>
              <a:spcBef>
                <a:spcPts val="1295"/>
              </a:spcBef>
            </a:pPr>
            <a:r>
              <a:rPr sz="1200" b="1" spc="114" dirty="0">
                <a:latin typeface="Calibri"/>
                <a:cs typeface="Calibri"/>
              </a:rPr>
              <a:t>Great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white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sharks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exist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in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most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oceans.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Miguel’s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project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45" dirty="0">
                <a:latin typeface="Calibri"/>
                <a:cs typeface="Calibri"/>
              </a:rPr>
              <a:t>focus </a:t>
            </a:r>
            <a:r>
              <a:rPr sz="1200" b="1" spc="55" dirty="0">
                <a:latin typeface="Calibri"/>
                <a:cs typeface="Calibri"/>
              </a:rPr>
              <a:t>on those </a:t>
            </a:r>
            <a:r>
              <a:rPr sz="1200" b="1" spc="85" dirty="0">
                <a:latin typeface="Calibri"/>
                <a:cs typeface="Calibri"/>
              </a:rPr>
              <a:t>sharks </a:t>
            </a:r>
            <a:r>
              <a:rPr sz="1200" b="1" spc="90" dirty="0">
                <a:latin typeface="Calibri"/>
                <a:cs typeface="Calibri"/>
              </a:rPr>
              <a:t>swimming </a:t>
            </a:r>
            <a:r>
              <a:rPr sz="1200" b="1" spc="80" dirty="0">
                <a:latin typeface="Calibri"/>
                <a:cs typeface="Calibri"/>
              </a:rPr>
              <a:t>in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b="1" spc="60" dirty="0">
                <a:latin typeface="Calibri"/>
                <a:cs typeface="Calibri"/>
              </a:rPr>
              <a:t>eastern </a:t>
            </a:r>
            <a:r>
              <a:rPr sz="1200" b="1" spc="85" dirty="0">
                <a:latin typeface="Calibri"/>
                <a:cs typeface="Calibri"/>
              </a:rPr>
              <a:t>Pacific </a:t>
            </a:r>
            <a:r>
              <a:rPr sz="1200" b="1" dirty="0">
                <a:latin typeface="Calibri"/>
                <a:cs typeface="Calibri"/>
              </a:rPr>
              <a:t>off </a:t>
            </a:r>
            <a:r>
              <a:rPr sz="1200" b="1" spc="70" dirty="0">
                <a:latin typeface="Calibri"/>
                <a:cs typeface="Calibri"/>
              </a:rPr>
              <a:t>the </a:t>
            </a:r>
            <a:r>
              <a:rPr sz="1200" b="1" spc="90" dirty="0">
                <a:latin typeface="Calibri"/>
                <a:cs typeface="Calibri"/>
              </a:rPr>
              <a:t>Southern </a:t>
            </a:r>
            <a:r>
              <a:rPr sz="1200" b="1" spc="114" dirty="0">
                <a:latin typeface="Calibri"/>
                <a:cs typeface="Calibri"/>
              </a:rPr>
              <a:t>Cal-</a:t>
            </a:r>
            <a:r>
              <a:rPr sz="1200" b="1" spc="65" dirty="0">
                <a:latin typeface="Calibri"/>
                <a:cs typeface="Calibri"/>
              </a:rPr>
              <a:t>ifornia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coast</a:t>
            </a:r>
            <a:r>
              <a:rPr sz="1200" b="1" spc="23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because</a:t>
            </a:r>
            <a:r>
              <a:rPr sz="1200" b="1" spc="2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you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have</a:t>
            </a:r>
            <a:r>
              <a:rPr sz="1200" b="1" spc="23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discovered</a:t>
            </a:r>
            <a:r>
              <a:rPr sz="1200" b="1" spc="235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that</a:t>
            </a:r>
            <a:r>
              <a:rPr sz="1200" b="1" spc="23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they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are</a:t>
            </a:r>
            <a:r>
              <a:rPr sz="1200" b="1" spc="23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particularly</a:t>
            </a:r>
            <a:endParaRPr sz="1200">
              <a:latin typeface="Calibri"/>
              <a:cs typeface="Calibri"/>
            </a:endParaRPr>
          </a:p>
          <a:p>
            <a:pPr marL="384175" marR="5080">
              <a:lnSpc>
                <a:spcPct val="110700"/>
              </a:lnSpc>
            </a:pPr>
            <a:r>
              <a:rPr sz="1200" b="1" spc="65" dirty="0">
                <a:latin typeface="Calibri"/>
                <a:cs typeface="Calibri"/>
              </a:rPr>
              <a:t>susceptible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bycatch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there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(</a:t>
            </a:r>
            <a:r>
              <a:rPr sz="1200" dirty="0">
                <a:latin typeface="Calibri"/>
                <a:cs typeface="Calibri"/>
                <a:hlinkClick r:id="rId2"/>
              </a:rPr>
              <a:t>www.canada.ca/en/environment-</a:t>
            </a:r>
            <a:r>
              <a:rPr sz="1200" spc="125" dirty="0">
                <a:latin typeface="Calibri"/>
                <a:cs typeface="Calibri"/>
                <a:hlinkClick r:id="rId2"/>
              </a:rPr>
              <a:t>climate-</a:t>
            </a:r>
            <a:r>
              <a:rPr sz="1200" spc="-10" dirty="0">
                <a:latin typeface="Calibri"/>
                <a:cs typeface="Calibri"/>
                <a:hlinkClick r:id="rId2"/>
              </a:rPr>
              <a:t>c</a:t>
            </a:r>
            <a:r>
              <a:rPr sz="1200" spc="-10" dirty="0">
                <a:latin typeface="Calibri"/>
                <a:cs typeface="Calibri"/>
                <a:hlinkClick r:id="rId3"/>
              </a:rPr>
              <a:t>hange/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125" dirty="0">
                <a:latin typeface="Calibri"/>
                <a:cs typeface="Calibri"/>
                <a:hlinkClick r:id="rId2"/>
              </a:rPr>
              <a:t>services/species-</a:t>
            </a:r>
            <a:r>
              <a:rPr sz="1200" spc="204" dirty="0">
                <a:latin typeface="Calibri"/>
                <a:cs typeface="Calibri"/>
                <a:hlinkClick r:id="rId2"/>
              </a:rPr>
              <a:t>risk-</a:t>
            </a:r>
            <a:r>
              <a:rPr sz="1200" spc="145" dirty="0">
                <a:latin typeface="Calibri"/>
                <a:cs typeface="Calibri"/>
                <a:hlinkClick r:id="rId2"/>
              </a:rPr>
              <a:t>public-</a:t>
            </a:r>
            <a:r>
              <a:rPr sz="1200" spc="130" dirty="0">
                <a:latin typeface="Calibri"/>
                <a:cs typeface="Calibri"/>
                <a:hlinkClick r:id="rId2"/>
              </a:rPr>
              <a:t>registry/recovery-</a:t>
            </a:r>
            <a:r>
              <a:rPr sz="1200" spc="120" dirty="0">
                <a:latin typeface="Calibri"/>
                <a:cs typeface="Calibri"/>
                <a:hlinkClick r:id="rId2"/>
              </a:rPr>
              <a:t>strategies/white-</a:t>
            </a:r>
            <a:r>
              <a:rPr sz="1200" spc="114" dirty="0">
                <a:latin typeface="Calibri"/>
                <a:cs typeface="Calibri"/>
                <a:hlinkClick r:id="rId2"/>
              </a:rPr>
              <a:t>s</a:t>
            </a:r>
            <a:r>
              <a:rPr sz="1200" spc="114" dirty="0">
                <a:latin typeface="Calibri"/>
                <a:cs typeface="Calibri"/>
                <a:hlinkClick r:id="rId3"/>
              </a:rPr>
              <a:t>hark-</a:t>
            </a:r>
            <a:r>
              <a:rPr sz="1200" spc="50" dirty="0">
                <a:latin typeface="Calibri"/>
                <a:cs typeface="Calibri"/>
                <a:hlinkClick r:id="rId3"/>
              </a:rPr>
              <a:t>2025</a:t>
            </a:r>
            <a:r>
              <a:rPr sz="1200" spc="50" dirty="0">
                <a:latin typeface="Calibri"/>
                <a:cs typeface="Calibri"/>
              </a:rPr>
              <a:t>. </a:t>
            </a:r>
            <a:r>
              <a:rPr sz="1200" spc="50" dirty="0">
                <a:latin typeface="Calibri"/>
                <a:cs typeface="Calibri"/>
                <a:hlinkClick r:id="rId2"/>
              </a:rPr>
              <a:t>html</a:t>
            </a:r>
            <a:r>
              <a:rPr sz="1200" b="1" spc="50" dirty="0">
                <a:latin typeface="Calibri"/>
                <a:cs typeface="Calibri"/>
              </a:rPr>
              <a:t>).</a:t>
            </a:r>
            <a:endParaRPr sz="1200">
              <a:latin typeface="Calibri"/>
              <a:cs typeface="Calibri"/>
            </a:endParaRPr>
          </a:p>
          <a:p>
            <a:pPr marL="302260">
              <a:lnSpc>
                <a:spcPct val="100000"/>
              </a:lnSpc>
              <a:spcBef>
                <a:spcPts val="1450"/>
              </a:spcBef>
            </a:pPr>
            <a:r>
              <a:rPr sz="1400" spc="100" dirty="0">
                <a:latin typeface="Calibri"/>
                <a:cs typeface="Calibri"/>
              </a:rPr>
              <a:t>——</a:t>
            </a:r>
            <a:r>
              <a:rPr sz="1400" spc="55" dirty="0">
                <a:latin typeface="Calibri"/>
                <a:cs typeface="Calibri"/>
              </a:rPr>
              <a:t>–</a:t>
            </a:r>
            <a:r>
              <a:rPr sz="1400" spc="335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My</a:t>
            </a:r>
            <a:r>
              <a:rPr sz="1400" spc="3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biodiversity</a:t>
            </a:r>
            <a:r>
              <a:rPr sz="1400" spc="3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project’s</a:t>
            </a:r>
            <a:r>
              <a:rPr sz="1400" spc="3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spatial-social</a:t>
            </a:r>
            <a:r>
              <a:rPr sz="1400" spc="3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extent</a:t>
            </a:r>
            <a:r>
              <a:rPr sz="1400" spc="3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is:</a:t>
            </a:r>
            <a:r>
              <a:rPr sz="1400" spc="114" dirty="0">
                <a:latin typeface="Calibri"/>
                <a:cs typeface="Calibri"/>
              </a:rPr>
              <a:t>  </a:t>
            </a:r>
            <a:r>
              <a:rPr sz="1400" spc="135" dirty="0">
                <a:latin typeface="Calibri"/>
                <a:cs typeface="Calibri"/>
              </a:rPr>
              <a:t>————</a:t>
            </a:r>
            <a:r>
              <a:rPr sz="1400" spc="85" dirty="0">
                <a:latin typeface="Calibri"/>
                <a:cs typeface="Calibri"/>
              </a:rPr>
              <a:t>—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480080"/>
            <a:ext cx="5878195" cy="34169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sz="1700" b="1" spc="180" dirty="0">
                <a:latin typeface="Calibri"/>
                <a:cs typeface="Calibri"/>
              </a:rPr>
              <a:t>Task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80" dirty="0">
                <a:latin typeface="Calibri"/>
                <a:cs typeface="Calibri"/>
              </a:rPr>
              <a:t>3:</a:t>
            </a:r>
            <a:r>
              <a:rPr sz="1700" b="1" spc="480" dirty="0">
                <a:latin typeface="Calibri"/>
                <a:cs typeface="Calibri"/>
              </a:rPr>
              <a:t> </a:t>
            </a:r>
            <a:r>
              <a:rPr sz="1700" b="1" spc="140" dirty="0">
                <a:latin typeface="Calibri"/>
                <a:cs typeface="Calibri"/>
              </a:rPr>
              <a:t>Identify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00" dirty="0">
                <a:latin typeface="Calibri"/>
                <a:cs typeface="Calibri"/>
              </a:rPr>
              <a:t>a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130" dirty="0">
                <a:latin typeface="Calibri"/>
                <a:cs typeface="Calibri"/>
              </a:rPr>
              <a:t>biodiversity</a:t>
            </a:r>
            <a:r>
              <a:rPr sz="1700" b="1" spc="265" dirty="0">
                <a:latin typeface="Calibri"/>
                <a:cs typeface="Calibri"/>
              </a:rPr>
              <a:t> </a:t>
            </a:r>
            <a:r>
              <a:rPr sz="1700" b="1" spc="85" dirty="0">
                <a:latin typeface="Calibri"/>
                <a:cs typeface="Calibri"/>
              </a:rPr>
              <a:t>offering</a:t>
            </a:r>
            <a:endParaRPr sz="1700">
              <a:latin typeface="Calibri"/>
              <a:cs typeface="Calibri"/>
            </a:endParaRPr>
          </a:p>
          <a:p>
            <a:pPr marL="12700" marR="5080" algn="just">
              <a:lnSpc>
                <a:spcPct val="110700"/>
              </a:lnSpc>
              <a:spcBef>
                <a:spcPts val="1085"/>
              </a:spcBef>
            </a:pPr>
            <a:r>
              <a:rPr sz="1200" spc="95" dirty="0">
                <a:latin typeface="Calibri"/>
                <a:cs typeface="Calibri"/>
              </a:rPr>
              <a:t>An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offering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any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product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service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that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marketed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firm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with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3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intention</a:t>
            </a:r>
            <a:r>
              <a:rPr sz="1200" spc="31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of </a:t>
            </a:r>
            <a:r>
              <a:rPr sz="1200" dirty="0">
                <a:latin typeface="Calibri"/>
                <a:cs typeface="Calibri"/>
              </a:rPr>
              <a:t>making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money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off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its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repeated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sales.</a:t>
            </a:r>
            <a:r>
              <a:rPr sz="1200" spc="285" dirty="0">
                <a:latin typeface="Calibri"/>
                <a:cs typeface="Calibri"/>
              </a:rPr>
              <a:t> </a:t>
            </a:r>
            <a:r>
              <a:rPr sz="1200" spc="175" dirty="0">
                <a:latin typeface="Calibri"/>
                <a:cs typeface="Calibri"/>
              </a:rPr>
              <a:t>A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biodiversity</a:t>
            </a:r>
            <a:r>
              <a:rPr sz="1200" i="1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offering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whose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price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includes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biodiversity</a:t>
            </a:r>
            <a:r>
              <a:rPr sz="1200" i="1" spc="24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premium</a:t>
            </a:r>
            <a:r>
              <a:rPr sz="1200" dirty="0">
                <a:latin typeface="Calibri"/>
                <a:cs typeface="Calibri"/>
              </a:rPr>
              <a:t>.</a:t>
            </a:r>
            <a:r>
              <a:rPr sz="1200" spc="114" dirty="0">
                <a:latin typeface="Calibri"/>
                <a:cs typeface="Calibri"/>
              </a:rPr>
              <a:t>  </a:t>
            </a:r>
            <a:r>
              <a:rPr sz="1200" spc="75" dirty="0">
                <a:latin typeface="Calibri"/>
                <a:cs typeface="Calibri"/>
              </a:rPr>
              <a:t>This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premium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used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firm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run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2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above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biodiversity </a:t>
            </a:r>
            <a:r>
              <a:rPr sz="1200" dirty="0">
                <a:latin typeface="Calibri"/>
                <a:cs typeface="Calibri"/>
              </a:rPr>
              <a:t>project.</a:t>
            </a:r>
            <a:r>
              <a:rPr sz="1200" spc="300" dirty="0">
                <a:latin typeface="Calibri"/>
                <a:cs typeface="Calibri"/>
              </a:rPr>
              <a:t> </a:t>
            </a:r>
            <a:r>
              <a:rPr sz="1200" spc="75" dirty="0">
                <a:latin typeface="Calibri"/>
                <a:cs typeface="Calibri"/>
              </a:rPr>
              <a:t>This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then,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financially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dependent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offering.</a:t>
            </a:r>
            <a:r>
              <a:rPr sz="1200" spc="295" dirty="0">
                <a:latin typeface="Calibri"/>
                <a:cs typeface="Calibri"/>
              </a:rPr>
              <a:t> </a:t>
            </a:r>
            <a:r>
              <a:rPr sz="1200" spc="65" dirty="0">
                <a:latin typeface="Calibri"/>
                <a:cs typeface="Calibri"/>
              </a:rPr>
              <a:t>The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offering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in-turn,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spc="-10" dirty="0">
                <a:latin typeface="Calibri"/>
                <a:cs typeface="Calibri"/>
              </a:rPr>
              <a:t>dependent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customer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responses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offering’s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biodiversity</a:t>
            </a:r>
            <a:r>
              <a:rPr sz="1200" i="1" spc="50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dashboard </a:t>
            </a:r>
            <a:r>
              <a:rPr sz="1200" dirty="0">
                <a:latin typeface="Calibri"/>
                <a:cs typeface="Calibri"/>
              </a:rPr>
              <a:t>(see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50" dirty="0">
                <a:latin typeface="Calibri"/>
                <a:cs typeface="Calibri"/>
              </a:rPr>
              <a:t>Task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4:</a:t>
            </a:r>
            <a:r>
              <a:rPr sz="1200" spc="2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7.</a:t>
            </a:r>
            <a:r>
              <a:rPr sz="1200" spc="2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Channels,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below).</a:t>
            </a:r>
            <a:endParaRPr sz="1200">
              <a:latin typeface="Calibri"/>
              <a:cs typeface="Calibri"/>
            </a:endParaRPr>
          </a:p>
          <a:p>
            <a:pPr marL="384175" marR="375920" algn="just">
              <a:lnSpc>
                <a:spcPct val="110700"/>
              </a:lnSpc>
              <a:spcBef>
                <a:spcPts val="1295"/>
              </a:spcBef>
            </a:pPr>
            <a:r>
              <a:rPr sz="1200" b="1" spc="85" dirty="0">
                <a:latin typeface="Calibri"/>
                <a:cs typeface="Calibri"/>
              </a:rPr>
              <a:t>Miguel’s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biodiversity</a:t>
            </a:r>
            <a:r>
              <a:rPr sz="1200" b="1" spc="38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offering</a:t>
            </a:r>
            <a:r>
              <a:rPr sz="1200" b="1" spc="38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38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38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marketing</a:t>
            </a:r>
            <a:r>
              <a:rPr sz="1200" b="1" spc="38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research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service </a:t>
            </a:r>
            <a:r>
              <a:rPr sz="1200" b="1" spc="90" dirty="0">
                <a:latin typeface="Calibri"/>
                <a:cs typeface="Calibri"/>
              </a:rPr>
              <a:t>that</a:t>
            </a:r>
            <a:r>
              <a:rPr sz="1200" b="1" spc="24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employs</a:t>
            </a:r>
            <a:r>
              <a:rPr sz="1200" b="1" spc="24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drones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4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develop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245" dirty="0">
                <a:latin typeface="Calibri"/>
                <a:cs typeface="Calibri"/>
              </a:rPr>
              <a:t> </a:t>
            </a:r>
            <a:r>
              <a:rPr sz="1200" b="1" spc="210" dirty="0">
                <a:latin typeface="Calibri"/>
                <a:cs typeface="Calibri"/>
              </a:rPr>
              <a:t>GIS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analysis</a:t>
            </a:r>
            <a:r>
              <a:rPr sz="1200" b="1" spc="24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potential</a:t>
            </a:r>
            <a:r>
              <a:rPr sz="1200" b="1" spc="24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sites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30" dirty="0">
                <a:latin typeface="Calibri"/>
                <a:cs typeface="Calibri"/>
              </a:rPr>
              <a:t>for </a:t>
            </a:r>
            <a:r>
              <a:rPr sz="1200" b="1" spc="55" dirty="0">
                <a:latin typeface="Calibri"/>
                <a:cs typeface="Calibri"/>
              </a:rPr>
              <a:t>new</a:t>
            </a:r>
            <a:r>
              <a:rPr sz="1200" b="1" spc="114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businesses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such</a:t>
            </a:r>
            <a:r>
              <a:rPr sz="1200" b="1" spc="114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as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fast</a:t>
            </a:r>
            <a:r>
              <a:rPr sz="1200" b="1" spc="114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food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stores,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gas</a:t>
            </a:r>
            <a:r>
              <a:rPr sz="1200" b="1" spc="114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stations,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restaurants,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and </a:t>
            </a:r>
            <a:r>
              <a:rPr sz="1200" b="1" spc="114" dirty="0">
                <a:latin typeface="Calibri"/>
                <a:cs typeface="Calibri"/>
              </a:rPr>
              <a:t>luxury </a:t>
            </a:r>
            <a:r>
              <a:rPr sz="1200" b="1" spc="80" dirty="0">
                <a:latin typeface="Calibri"/>
                <a:cs typeface="Calibri"/>
              </a:rPr>
              <a:t>clothing </a:t>
            </a:r>
            <a:r>
              <a:rPr sz="1200" b="1" spc="55" dirty="0">
                <a:latin typeface="Calibri"/>
                <a:cs typeface="Calibri"/>
              </a:rPr>
              <a:t>stores.</a:t>
            </a:r>
            <a:r>
              <a:rPr sz="1200" b="1" spc="459" dirty="0">
                <a:latin typeface="Calibri"/>
                <a:cs typeface="Calibri"/>
              </a:rPr>
              <a:t> </a:t>
            </a:r>
            <a:r>
              <a:rPr sz="1200" b="1" spc="145" dirty="0">
                <a:latin typeface="Calibri"/>
                <a:cs typeface="Calibri"/>
              </a:rPr>
              <a:t>The </a:t>
            </a:r>
            <a:r>
              <a:rPr sz="1200" b="1" spc="70" dirty="0">
                <a:latin typeface="Calibri"/>
                <a:cs typeface="Calibri"/>
              </a:rPr>
              <a:t>service </a:t>
            </a:r>
            <a:r>
              <a:rPr sz="1200" b="1" spc="60" dirty="0">
                <a:latin typeface="Calibri"/>
                <a:cs typeface="Calibri"/>
              </a:rPr>
              <a:t>is to </a:t>
            </a:r>
            <a:r>
              <a:rPr sz="1200" b="1" spc="85" dirty="0">
                <a:latin typeface="Calibri"/>
                <a:cs typeface="Calibri"/>
              </a:rPr>
              <a:t>conduct </a:t>
            </a:r>
            <a:r>
              <a:rPr sz="1200" b="1" spc="65" dirty="0">
                <a:latin typeface="Calibri"/>
                <a:cs typeface="Calibri"/>
              </a:rPr>
              <a:t>drone </a:t>
            </a:r>
            <a:r>
              <a:rPr sz="1200" b="1" spc="60" dirty="0">
                <a:latin typeface="Calibri"/>
                <a:cs typeface="Calibri"/>
              </a:rPr>
              <a:t>flights, </a:t>
            </a:r>
            <a:r>
              <a:rPr sz="1200" b="1" spc="40" dirty="0">
                <a:latin typeface="Calibri"/>
                <a:cs typeface="Calibri"/>
              </a:rPr>
              <a:t>ana-</a:t>
            </a:r>
            <a:r>
              <a:rPr sz="1200" b="1" spc="85" dirty="0">
                <a:latin typeface="Calibri"/>
                <a:cs typeface="Calibri"/>
              </a:rPr>
              <a:t>lyze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images,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recommend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client,</a:t>
            </a:r>
            <a:r>
              <a:rPr sz="1200" b="1" spc="28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high-</a:t>
            </a:r>
            <a:r>
              <a:rPr sz="1200" b="1" spc="70" dirty="0">
                <a:latin typeface="Calibri"/>
                <a:cs typeface="Calibri"/>
              </a:rPr>
              <a:t>profit-</a:t>
            </a:r>
            <a:r>
              <a:rPr sz="1200" b="1" spc="60" dirty="0">
                <a:latin typeface="Calibri"/>
                <a:cs typeface="Calibri"/>
              </a:rPr>
              <a:t>potential </a:t>
            </a:r>
            <a:r>
              <a:rPr sz="1200" b="1" spc="65" dirty="0">
                <a:latin typeface="Calibri"/>
                <a:cs typeface="Calibri"/>
              </a:rPr>
              <a:t>locations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their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new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business.</a:t>
            </a:r>
            <a:endParaRPr sz="1200">
              <a:latin typeface="Calibri"/>
              <a:cs typeface="Calibri"/>
            </a:endParaRPr>
          </a:p>
          <a:p>
            <a:pPr marL="330200" algn="just">
              <a:lnSpc>
                <a:spcPct val="100000"/>
              </a:lnSpc>
              <a:spcBef>
                <a:spcPts val="1445"/>
              </a:spcBef>
            </a:pPr>
            <a:r>
              <a:rPr sz="1400" spc="110" dirty="0">
                <a:latin typeface="Calibri"/>
                <a:cs typeface="Calibri"/>
              </a:rPr>
              <a:t>———</a:t>
            </a:r>
            <a:r>
              <a:rPr sz="1400" spc="60" dirty="0">
                <a:latin typeface="Calibri"/>
                <a:cs typeface="Calibri"/>
              </a:rPr>
              <a:t>–</a:t>
            </a:r>
            <a:r>
              <a:rPr sz="1400" spc="265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My</a:t>
            </a:r>
            <a:r>
              <a:rPr sz="1400" spc="2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biodiversity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offering’s</a:t>
            </a:r>
            <a:r>
              <a:rPr sz="1400" spc="2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product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or</a:t>
            </a:r>
            <a:r>
              <a:rPr sz="1400" spc="2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service</a:t>
            </a:r>
            <a:r>
              <a:rPr sz="1400" spc="2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is:</a:t>
            </a:r>
            <a:r>
              <a:rPr sz="1400" spc="455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————</a:t>
            </a:r>
            <a:r>
              <a:rPr sz="1400" spc="-50" dirty="0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480080"/>
            <a:ext cx="6197600" cy="12350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00" b="1" spc="180" dirty="0">
                <a:latin typeface="Calibri"/>
                <a:cs typeface="Calibri"/>
              </a:rPr>
              <a:t>Task</a:t>
            </a:r>
            <a:r>
              <a:rPr sz="1700" b="1" spc="270" dirty="0">
                <a:latin typeface="Calibri"/>
                <a:cs typeface="Calibri"/>
              </a:rPr>
              <a:t> </a:t>
            </a:r>
            <a:r>
              <a:rPr sz="1700" b="1" spc="80" dirty="0">
                <a:latin typeface="Calibri"/>
                <a:cs typeface="Calibri"/>
              </a:rPr>
              <a:t>4:</a:t>
            </a:r>
            <a:r>
              <a:rPr sz="1700" b="1" spc="490" dirty="0">
                <a:latin typeface="Calibri"/>
                <a:cs typeface="Calibri"/>
              </a:rPr>
              <a:t> </a:t>
            </a:r>
            <a:r>
              <a:rPr sz="1700" b="1" spc="160" dirty="0">
                <a:latin typeface="Calibri"/>
                <a:cs typeface="Calibri"/>
              </a:rPr>
              <a:t>Complete</a:t>
            </a:r>
            <a:r>
              <a:rPr sz="1700" b="1" spc="270" dirty="0">
                <a:latin typeface="Calibri"/>
                <a:cs typeface="Calibri"/>
              </a:rPr>
              <a:t> </a:t>
            </a:r>
            <a:r>
              <a:rPr sz="1700" b="1" spc="114" dirty="0">
                <a:latin typeface="Calibri"/>
                <a:cs typeface="Calibri"/>
              </a:rPr>
              <a:t>the</a:t>
            </a:r>
            <a:r>
              <a:rPr sz="1700" b="1" spc="270" dirty="0">
                <a:latin typeface="Calibri"/>
                <a:cs typeface="Calibri"/>
              </a:rPr>
              <a:t> </a:t>
            </a:r>
            <a:r>
              <a:rPr sz="1700" b="1" spc="180" dirty="0">
                <a:latin typeface="Calibri"/>
                <a:cs typeface="Calibri"/>
              </a:rPr>
              <a:t>Lean</a:t>
            </a:r>
            <a:r>
              <a:rPr sz="1700" b="1" spc="270" dirty="0">
                <a:latin typeface="Calibri"/>
                <a:cs typeface="Calibri"/>
              </a:rPr>
              <a:t> </a:t>
            </a:r>
            <a:r>
              <a:rPr sz="1700" b="1" spc="170" dirty="0">
                <a:latin typeface="Calibri"/>
                <a:cs typeface="Calibri"/>
              </a:rPr>
              <a:t>Startup</a:t>
            </a:r>
            <a:r>
              <a:rPr sz="1700" b="1" spc="275" dirty="0">
                <a:latin typeface="Calibri"/>
                <a:cs typeface="Calibri"/>
              </a:rPr>
              <a:t> </a:t>
            </a:r>
            <a:r>
              <a:rPr sz="1700" b="1" spc="140" dirty="0">
                <a:latin typeface="Calibri"/>
                <a:cs typeface="Calibri"/>
              </a:rPr>
              <a:t>Business</a:t>
            </a:r>
            <a:r>
              <a:rPr sz="1700" b="1" spc="270" dirty="0">
                <a:latin typeface="Calibri"/>
                <a:cs typeface="Calibri"/>
              </a:rPr>
              <a:t> </a:t>
            </a:r>
            <a:r>
              <a:rPr sz="1700" b="1" spc="175" dirty="0">
                <a:latin typeface="Calibri"/>
                <a:cs typeface="Calibri"/>
              </a:rPr>
              <a:t>Plan</a:t>
            </a:r>
            <a:endParaRPr sz="1700">
              <a:latin typeface="Calibri"/>
              <a:cs typeface="Calibri"/>
            </a:endParaRPr>
          </a:p>
          <a:p>
            <a:pPr marL="12700" marR="5080">
              <a:lnSpc>
                <a:spcPct val="110700"/>
              </a:lnSpc>
              <a:spcBef>
                <a:spcPts val="1085"/>
              </a:spcBef>
            </a:pPr>
            <a:r>
              <a:rPr sz="1200" spc="65" dirty="0">
                <a:latin typeface="Calibri"/>
                <a:cs typeface="Calibri"/>
              </a:rPr>
              <a:t>The </a:t>
            </a:r>
            <a:r>
              <a:rPr sz="1200" dirty="0">
                <a:latin typeface="Calibri"/>
                <a:cs typeface="Calibri"/>
              </a:rPr>
              <a:t>following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nine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activities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have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been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developed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United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States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Small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</a:rPr>
              <a:t>Ad-</a:t>
            </a:r>
            <a:r>
              <a:rPr sz="1200" dirty="0">
                <a:latin typeface="Calibri"/>
                <a:cs typeface="Calibri"/>
              </a:rPr>
              <a:t>ministration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125" dirty="0">
                <a:latin typeface="Calibri"/>
                <a:cs typeface="Calibri"/>
              </a:rPr>
              <a:t>(SBA)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one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approach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structuring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plan.</a:t>
            </a:r>
            <a:r>
              <a:rPr sz="1200" spc="3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See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60" dirty="0">
                <a:latin typeface="Calibri"/>
                <a:cs typeface="Calibri"/>
                <a:hlinkClick r:id="rId2"/>
              </a:rPr>
              <a:t>https://www.sba.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95" dirty="0">
                <a:latin typeface="Calibri"/>
                <a:cs typeface="Calibri"/>
                <a:hlinkClick r:id="rId2"/>
              </a:rPr>
              <a:t>gov/business-</a:t>
            </a:r>
            <a:r>
              <a:rPr sz="1200" spc="105" dirty="0">
                <a:latin typeface="Calibri"/>
                <a:cs typeface="Calibri"/>
                <a:hlinkClick r:id="rId2"/>
              </a:rPr>
              <a:t>guide/plan-your-</a:t>
            </a:r>
            <a:r>
              <a:rPr sz="1200" spc="110" dirty="0">
                <a:latin typeface="Calibri"/>
                <a:cs typeface="Calibri"/>
                <a:hlinkClick r:id="rId2"/>
              </a:rPr>
              <a:t>business/write-</a:t>
            </a:r>
            <a:r>
              <a:rPr sz="1200" spc="105" dirty="0">
                <a:latin typeface="Calibri"/>
                <a:cs typeface="Calibri"/>
                <a:hlinkClick r:id="rId2"/>
              </a:rPr>
              <a:t>your-</a:t>
            </a:r>
            <a:r>
              <a:rPr sz="1200" spc="110" dirty="0">
                <a:latin typeface="Calibri"/>
                <a:cs typeface="Calibri"/>
                <a:hlinkClick r:id="rId2"/>
              </a:rPr>
              <a:t>business-</a:t>
            </a:r>
            <a:r>
              <a:rPr sz="1200" spc="75" dirty="0">
                <a:latin typeface="Calibri"/>
                <a:cs typeface="Calibri"/>
                <a:hlinkClick r:id="rId2"/>
              </a:rPr>
              <a:t>plan</a:t>
            </a:r>
            <a:r>
              <a:rPr sz="1200" spc="75" dirty="0">
                <a:latin typeface="Calibri"/>
                <a:cs typeface="Calibri"/>
              </a:rPr>
              <a:t>.</a:t>
            </a:r>
            <a:r>
              <a:rPr sz="1200" spc="40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Four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sub-</a:t>
            </a:r>
            <a:r>
              <a:rPr sz="1200" spc="-10" dirty="0">
                <a:latin typeface="Calibri"/>
                <a:cs typeface="Calibri"/>
              </a:rPr>
              <a:t>activities </a:t>
            </a:r>
            <a:r>
              <a:rPr sz="1200" dirty="0">
                <a:latin typeface="Calibri"/>
                <a:cs typeface="Calibri"/>
              </a:rPr>
              <a:t>have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been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added.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863600" y="516519"/>
            <a:ext cx="5953760" cy="38474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9720" indent="-24892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299720" algn="l"/>
              </a:tabLst>
            </a:pPr>
            <a:r>
              <a:rPr sz="1400" b="1" spc="240" dirty="0">
                <a:latin typeface="Calibri"/>
                <a:cs typeface="Calibri"/>
              </a:rPr>
              <a:t>Key</a:t>
            </a:r>
            <a:r>
              <a:rPr sz="1400" b="1" spc="215" dirty="0">
                <a:latin typeface="Calibri"/>
                <a:cs typeface="Calibri"/>
              </a:rPr>
              <a:t> </a:t>
            </a:r>
            <a:r>
              <a:rPr sz="1400" b="1" spc="100" dirty="0">
                <a:latin typeface="Calibri"/>
                <a:cs typeface="Calibri"/>
              </a:rPr>
              <a:t>partnerships:</a:t>
            </a:r>
            <a:endParaRPr sz="1400">
              <a:latin typeface="Calibri"/>
              <a:cs typeface="Calibri"/>
            </a:endParaRPr>
          </a:p>
          <a:p>
            <a:pPr marL="50800" marR="43180">
              <a:lnSpc>
                <a:spcPct val="110700"/>
              </a:lnSpc>
              <a:spcBef>
                <a:spcPts val="730"/>
              </a:spcBef>
            </a:pPr>
            <a:r>
              <a:rPr sz="1200" dirty="0">
                <a:latin typeface="Calibri"/>
                <a:cs typeface="Calibri"/>
              </a:rPr>
              <a:t>Note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other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businesses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services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you’ll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work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with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run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1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business.</a:t>
            </a:r>
            <a:r>
              <a:rPr sz="1200" spc="360" dirty="0">
                <a:latin typeface="Calibri"/>
                <a:cs typeface="Calibri"/>
              </a:rPr>
              <a:t> </a:t>
            </a:r>
            <a:r>
              <a:rPr sz="1200" spc="75" dirty="0">
                <a:latin typeface="Calibri"/>
                <a:cs typeface="Calibri"/>
              </a:rPr>
              <a:t>Think</a:t>
            </a:r>
            <a:r>
              <a:rPr sz="1200" spc="1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about </a:t>
            </a:r>
            <a:r>
              <a:rPr sz="1200" dirty="0">
                <a:latin typeface="Calibri"/>
                <a:cs typeface="Calibri"/>
              </a:rPr>
              <a:t>suppliers,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manufacturers,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subcontractors,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similar</a:t>
            </a:r>
            <a:r>
              <a:rPr sz="1200" spc="2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strategic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partners.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450"/>
              </a:spcBef>
            </a:pPr>
            <a:r>
              <a:rPr sz="1200" b="1" spc="290" dirty="0">
                <a:latin typeface="Calibri"/>
                <a:cs typeface="Calibri"/>
              </a:rPr>
              <a:t>A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few</a:t>
            </a:r>
            <a:r>
              <a:rPr sz="1200" b="1" spc="140" dirty="0">
                <a:latin typeface="Calibri"/>
                <a:cs typeface="Calibri"/>
              </a:rPr>
              <a:t> </a:t>
            </a:r>
            <a:r>
              <a:rPr sz="1200" b="1" spc="100" dirty="0">
                <a:latin typeface="Calibri"/>
                <a:cs typeface="Calibri"/>
              </a:rPr>
              <a:t>Google</a:t>
            </a:r>
            <a:r>
              <a:rPr sz="1200" spc="150" baseline="31250" dirty="0">
                <a:latin typeface="Arial Black"/>
                <a:cs typeface="Arial Black"/>
              </a:rPr>
              <a:t>TM</a:t>
            </a:r>
            <a:r>
              <a:rPr sz="1200" spc="284" baseline="31250" dirty="0">
                <a:latin typeface="Arial Black"/>
                <a:cs typeface="Arial Black"/>
              </a:rPr>
              <a:t> </a:t>
            </a:r>
            <a:r>
              <a:rPr sz="1200" b="1" spc="55" dirty="0">
                <a:latin typeface="Calibri"/>
                <a:cs typeface="Calibri"/>
              </a:rPr>
              <a:t>searches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using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following</a:t>
            </a:r>
            <a:r>
              <a:rPr sz="1200" b="1" spc="14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search</a:t>
            </a:r>
            <a:r>
              <a:rPr sz="1200" b="1" spc="14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phrases,</a:t>
            </a:r>
            <a:r>
              <a:rPr sz="1200" b="1" spc="15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yielded:</a:t>
            </a:r>
            <a:endParaRPr sz="1200">
              <a:latin typeface="Calibri"/>
              <a:cs typeface="Calibri"/>
            </a:endParaRPr>
          </a:p>
          <a:p>
            <a:pPr marL="749300" marR="414655" lvl="1" indent="-207645" algn="just">
              <a:lnSpc>
                <a:spcPct val="110700"/>
              </a:lnSpc>
              <a:spcBef>
                <a:spcPts val="994"/>
              </a:spcBef>
              <a:buAutoNum type="arabicPeriod"/>
              <a:tabLst>
                <a:tab pos="749300" algn="l"/>
              </a:tabLst>
            </a:pPr>
            <a:r>
              <a:rPr sz="1200" b="1" spc="110" dirty="0">
                <a:latin typeface="Calibri"/>
                <a:cs typeface="Calibri"/>
              </a:rPr>
              <a:t>Fishing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fleet</a:t>
            </a:r>
            <a:r>
              <a:rPr sz="1200" b="1" spc="37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tracking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service:</a:t>
            </a:r>
            <a:r>
              <a:rPr sz="1200" b="1" spc="204" dirty="0">
                <a:latin typeface="Calibri"/>
                <a:cs typeface="Calibri"/>
              </a:rPr>
              <a:t>  </a:t>
            </a:r>
            <a:r>
              <a:rPr sz="1200" b="1" spc="100" dirty="0">
                <a:latin typeface="Calibri"/>
                <a:cs typeface="Calibri"/>
              </a:rPr>
              <a:t>Global</a:t>
            </a:r>
            <a:r>
              <a:rPr sz="1200" b="1" spc="375" dirty="0">
                <a:latin typeface="Calibri"/>
                <a:cs typeface="Calibri"/>
              </a:rPr>
              <a:t> </a:t>
            </a:r>
            <a:r>
              <a:rPr sz="1200" b="1" spc="105" dirty="0">
                <a:latin typeface="Calibri"/>
                <a:cs typeface="Calibri"/>
              </a:rPr>
              <a:t>Fishing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Watch,</a:t>
            </a:r>
            <a:r>
              <a:rPr sz="1200" b="1" spc="405" dirty="0">
                <a:latin typeface="Calibri"/>
                <a:cs typeface="Calibri"/>
              </a:rPr>
              <a:t> </a:t>
            </a:r>
            <a:r>
              <a:rPr sz="1200" spc="130" dirty="0">
                <a:latin typeface="Calibri"/>
                <a:cs typeface="Calibri"/>
                <a:hlinkClick r:id="rId2"/>
              </a:rPr>
              <a:t>https://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110" dirty="0">
                <a:latin typeface="Calibri"/>
                <a:cs typeface="Calibri"/>
                <a:hlinkClick r:id="rId2"/>
              </a:rPr>
              <a:t>globalfishingwatch.org/our-</a:t>
            </a:r>
            <a:r>
              <a:rPr sz="1200" spc="65" dirty="0">
                <a:latin typeface="Calibri"/>
                <a:cs typeface="Calibri"/>
                <a:hlinkClick r:id="rId2"/>
              </a:rPr>
              <a:t>technology/</a:t>
            </a:r>
            <a:r>
              <a:rPr sz="1200" b="1" spc="65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marL="749300" marR="414020" lvl="1" indent="-207645" algn="just">
              <a:lnSpc>
                <a:spcPct val="110700"/>
              </a:lnSpc>
              <a:spcBef>
                <a:spcPts val="500"/>
              </a:spcBef>
              <a:buAutoNum type="arabicPeriod"/>
              <a:tabLst>
                <a:tab pos="749300" algn="l"/>
              </a:tabLst>
            </a:pPr>
            <a:r>
              <a:rPr sz="1200" b="1" spc="85" dirty="0">
                <a:latin typeface="Calibri"/>
                <a:cs typeface="Calibri"/>
              </a:rPr>
              <a:t>Ocean </a:t>
            </a:r>
            <a:r>
              <a:rPr sz="1200" b="1" spc="65" dirty="0">
                <a:latin typeface="Calibri"/>
                <a:cs typeface="Calibri"/>
              </a:rPr>
              <a:t>water </a:t>
            </a:r>
            <a:r>
              <a:rPr sz="1200" b="1" spc="270" dirty="0">
                <a:latin typeface="Calibri"/>
                <a:cs typeface="Calibri"/>
              </a:rPr>
              <a:t>DNA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analysis service </a:t>
            </a:r>
            <a:r>
              <a:rPr sz="1200" b="1" spc="75" dirty="0">
                <a:latin typeface="Calibri"/>
                <a:cs typeface="Calibri"/>
              </a:rPr>
              <a:t>provider: </a:t>
            </a:r>
            <a:r>
              <a:rPr sz="1200" b="1" spc="90" dirty="0">
                <a:latin typeface="Calibri"/>
                <a:cs typeface="Calibri"/>
              </a:rPr>
              <a:t>SureScreen </a:t>
            </a:r>
            <a:r>
              <a:rPr sz="1200" b="1" spc="75" dirty="0">
                <a:latin typeface="Calibri"/>
                <a:cs typeface="Calibri"/>
              </a:rPr>
              <a:t>Scien-</a:t>
            </a:r>
            <a:r>
              <a:rPr sz="1200" b="1" spc="65" dirty="0">
                <a:latin typeface="Calibri"/>
                <a:cs typeface="Calibri"/>
              </a:rPr>
              <a:t>tifics,</a:t>
            </a:r>
            <a:r>
              <a:rPr sz="1200" b="1" spc="140" dirty="0">
                <a:latin typeface="Calibri"/>
                <a:cs typeface="Calibri"/>
              </a:rPr>
              <a:t>  </a:t>
            </a:r>
            <a:r>
              <a:rPr sz="1200" spc="100" dirty="0">
                <a:latin typeface="Calibri"/>
                <a:cs typeface="Calibri"/>
                <a:hlinkClick r:id="rId3"/>
              </a:rPr>
              <a:t>https://www.surescreenscientifics.com/forensic-</a:t>
            </a:r>
            <a:r>
              <a:rPr sz="1200" spc="70" dirty="0">
                <a:latin typeface="Calibri"/>
                <a:cs typeface="Calibri"/>
                <a:hlinkClick r:id="rId3"/>
              </a:rPr>
              <a:t>ecology/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  <a:hlinkClick r:id="rId3"/>
              </a:rPr>
              <a:t>edna/</a:t>
            </a:r>
            <a:r>
              <a:rPr sz="1200" b="1" spc="-10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marL="749300" marR="137160" lvl="1" indent="-207645">
              <a:lnSpc>
                <a:spcPct val="110700"/>
              </a:lnSpc>
              <a:spcBef>
                <a:spcPts val="495"/>
              </a:spcBef>
              <a:buAutoNum type="arabicPeriod"/>
              <a:tabLst>
                <a:tab pos="749300" algn="l"/>
              </a:tabLst>
            </a:pPr>
            <a:r>
              <a:rPr sz="1200" b="1" spc="85" dirty="0">
                <a:latin typeface="Calibri"/>
                <a:cs typeface="Calibri"/>
              </a:rPr>
              <a:t>Ocean</a:t>
            </a:r>
            <a:r>
              <a:rPr sz="1200" b="1" spc="14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water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collection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service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–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ocean-</a:t>
            </a:r>
            <a:r>
              <a:rPr sz="1200" b="1" spc="70" dirty="0">
                <a:latin typeface="Calibri"/>
                <a:cs typeface="Calibri"/>
              </a:rPr>
              <a:t>going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vessels:</a:t>
            </a:r>
            <a:r>
              <a:rPr sz="1200" b="1" spc="380" dirty="0">
                <a:latin typeface="Calibri"/>
                <a:cs typeface="Calibri"/>
              </a:rPr>
              <a:t> </a:t>
            </a:r>
            <a:r>
              <a:rPr sz="1200" b="1" spc="260" dirty="0">
                <a:latin typeface="Calibri"/>
                <a:cs typeface="Calibri"/>
              </a:rPr>
              <a:t>CSA</a:t>
            </a:r>
            <a:r>
              <a:rPr sz="1200" b="1" spc="14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Ocean Sciences,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spc="70" dirty="0">
                <a:latin typeface="Calibri"/>
                <a:cs typeface="Calibri"/>
                <a:hlinkClick r:id="rId4"/>
              </a:rPr>
              <a:t>https://www.csaocean.com/about/client-</a:t>
            </a:r>
            <a:r>
              <a:rPr sz="1200" spc="140" dirty="0">
                <a:latin typeface="Calibri"/>
                <a:cs typeface="Calibri"/>
                <a:hlinkClick r:id="rId4"/>
              </a:rPr>
              <a:t>project-</a:t>
            </a:r>
            <a:r>
              <a:rPr sz="1200" spc="100" dirty="0">
                <a:latin typeface="Calibri"/>
                <a:cs typeface="Calibri"/>
                <a:hlinkClick r:id="rId4"/>
              </a:rPr>
              <a:t>locations</a:t>
            </a:r>
            <a:r>
              <a:rPr sz="1200" b="1" spc="100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marL="749300" marR="414020" lvl="1" indent="-207645" algn="just">
              <a:lnSpc>
                <a:spcPct val="110700"/>
              </a:lnSpc>
              <a:spcBef>
                <a:spcPts val="500"/>
              </a:spcBef>
              <a:buAutoNum type="arabicPeriod"/>
              <a:tabLst>
                <a:tab pos="749300" algn="l"/>
              </a:tabLst>
            </a:pPr>
            <a:r>
              <a:rPr sz="1200" b="1" spc="120" dirty="0">
                <a:latin typeface="Calibri"/>
                <a:cs typeface="Calibri"/>
              </a:rPr>
              <a:t>Urban </a:t>
            </a:r>
            <a:r>
              <a:rPr sz="1200" b="1" spc="90" dirty="0">
                <a:latin typeface="Calibri"/>
                <a:cs typeface="Calibri"/>
              </a:rPr>
              <a:t>mapping </a:t>
            </a:r>
            <a:r>
              <a:rPr sz="1200" b="1" spc="65" dirty="0">
                <a:latin typeface="Calibri"/>
                <a:cs typeface="Calibri"/>
              </a:rPr>
              <a:t>drone </a:t>
            </a:r>
            <a:r>
              <a:rPr sz="1200" b="1" spc="80" dirty="0">
                <a:latin typeface="Calibri"/>
                <a:cs typeface="Calibri"/>
              </a:rPr>
              <a:t>and with </a:t>
            </a:r>
            <a:r>
              <a:rPr sz="1200" b="1" spc="65" dirty="0">
                <a:latin typeface="Calibri"/>
                <a:cs typeface="Calibri"/>
              </a:rPr>
              <a:t>associated </a:t>
            </a:r>
            <a:r>
              <a:rPr sz="1200" b="1" spc="70" dirty="0">
                <a:latin typeface="Calibri"/>
                <a:cs typeface="Calibri"/>
              </a:rPr>
              <a:t>image analysis </a:t>
            </a:r>
            <a:r>
              <a:rPr sz="1200" b="1" spc="45" dirty="0">
                <a:latin typeface="Calibri"/>
                <a:cs typeface="Calibri"/>
              </a:rPr>
              <a:t>soft-</a:t>
            </a:r>
            <a:r>
              <a:rPr sz="1200" b="1" spc="50" dirty="0">
                <a:latin typeface="Calibri"/>
                <a:cs typeface="Calibri"/>
              </a:rPr>
              <a:t>ware:</a:t>
            </a:r>
            <a:r>
              <a:rPr sz="1200" b="1" spc="155" dirty="0">
                <a:latin typeface="Calibri"/>
                <a:cs typeface="Calibri"/>
              </a:rPr>
              <a:t>  </a:t>
            </a:r>
            <a:r>
              <a:rPr sz="1200" b="1" spc="100" dirty="0">
                <a:latin typeface="Calibri"/>
                <a:cs typeface="Calibri"/>
              </a:rPr>
              <a:t>Zena</a:t>
            </a:r>
            <a:r>
              <a:rPr sz="1200" b="1" spc="31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Tech’s</a:t>
            </a:r>
            <a:r>
              <a:rPr sz="1200" b="1" spc="310" dirty="0">
                <a:latin typeface="Calibri"/>
                <a:cs typeface="Calibri"/>
              </a:rPr>
              <a:t> </a:t>
            </a:r>
            <a:r>
              <a:rPr sz="1200" b="1" spc="100" dirty="0">
                <a:latin typeface="Calibri"/>
                <a:cs typeface="Calibri"/>
              </a:rPr>
              <a:t>ZenaDrone</a:t>
            </a:r>
            <a:r>
              <a:rPr sz="1200" b="1" spc="31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1000,</a:t>
            </a:r>
            <a:r>
              <a:rPr sz="1200" b="1" spc="340" dirty="0">
                <a:latin typeface="Calibri"/>
                <a:cs typeface="Calibri"/>
              </a:rPr>
              <a:t> </a:t>
            </a:r>
            <a:r>
              <a:rPr sz="1200" spc="45" dirty="0">
                <a:latin typeface="Calibri"/>
                <a:cs typeface="Calibri"/>
                <a:hlinkClick r:id="rId5"/>
              </a:rPr>
              <a:t>https://www.zenatech.com/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04" dirty="0">
                <a:latin typeface="Calibri"/>
                <a:cs typeface="Calibri"/>
                <a:hlinkClick r:id="rId5"/>
              </a:rPr>
              <a:t>city-</a:t>
            </a:r>
            <a:r>
              <a:rPr sz="1200" spc="80" dirty="0">
                <a:latin typeface="Calibri"/>
                <a:cs typeface="Calibri"/>
                <a:hlinkClick r:id="rId5"/>
              </a:rPr>
              <a:t>planning/</a:t>
            </a:r>
            <a:endParaRPr sz="12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450"/>
              </a:spcBef>
            </a:pPr>
            <a:r>
              <a:rPr sz="1400" spc="100" dirty="0">
                <a:latin typeface="Calibri"/>
                <a:cs typeface="Calibri"/>
              </a:rPr>
              <a:t>——</a:t>
            </a:r>
            <a:r>
              <a:rPr sz="1400" spc="55" dirty="0">
                <a:latin typeface="Calibri"/>
                <a:cs typeface="Calibri"/>
              </a:rPr>
              <a:t>–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My</a:t>
            </a:r>
            <a:r>
              <a:rPr sz="1400" spc="2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firm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will</a:t>
            </a:r>
            <a:r>
              <a:rPr sz="1400" spc="2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partner</a:t>
            </a:r>
            <a:r>
              <a:rPr sz="1400" spc="2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2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following</a:t>
            </a:r>
            <a:r>
              <a:rPr sz="1400" spc="2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business:</a:t>
            </a:r>
            <a:r>
              <a:rPr sz="1400" spc="440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</a:t>
            </a:r>
            <a:r>
              <a:rPr sz="1400" spc="85" dirty="0">
                <a:latin typeface="Calibri"/>
                <a:cs typeface="Calibri"/>
              </a:rPr>
              <a:t>—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46885"/>
            <a:ext cx="5878195" cy="2956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200" b="1" spc="114" dirty="0">
                <a:latin typeface="Calibri"/>
                <a:cs typeface="Calibri"/>
              </a:rPr>
              <a:t>Sub-</a:t>
            </a:r>
            <a:r>
              <a:rPr sz="1200" b="1" spc="85" dirty="0">
                <a:latin typeface="Calibri"/>
                <a:cs typeface="Calibri"/>
              </a:rPr>
              <a:t>activity:</a:t>
            </a:r>
            <a:r>
              <a:rPr sz="1200" b="1" spc="34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Identify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in-</a:t>
            </a:r>
            <a:r>
              <a:rPr sz="1200" b="1" spc="100" dirty="0">
                <a:latin typeface="Calibri"/>
                <a:cs typeface="Calibri"/>
              </a:rPr>
              <a:t>country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liaison</a:t>
            </a:r>
            <a:endParaRPr sz="1200">
              <a:latin typeface="Calibri"/>
              <a:cs typeface="Calibri"/>
            </a:endParaRPr>
          </a:p>
          <a:p>
            <a:pPr marL="12700" marR="5080" algn="just">
              <a:lnSpc>
                <a:spcPct val="110700"/>
              </a:lnSpc>
              <a:spcBef>
                <a:spcPts val="770"/>
              </a:spcBef>
            </a:pPr>
            <a:r>
              <a:rPr sz="1200" spc="175" dirty="0">
                <a:latin typeface="Calibri"/>
                <a:cs typeface="Calibri"/>
              </a:rPr>
              <a:t>A</a:t>
            </a:r>
            <a:r>
              <a:rPr sz="1200" spc="25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initiated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25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firm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headquartered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outside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25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project’s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country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need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spc="-50" dirty="0">
                <a:latin typeface="Calibri"/>
                <a:cs typeface="Calibri"/>
              </a:rPr>
              <a:t>a </a:t>
            </a:r>
            <a:r>
              <a:rPr sz="1200" dirty="0">
                <a:latin typeface="Calibri"/>
                <a:cs typeface="Calibri"/>
              </a:rPr>
              <a:t>local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liaison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who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understands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how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acquire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necessary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permits,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who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can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mitigate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nationalistic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reservations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many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locals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feel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towards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foreign-</a:t>
            </a:r>
            <a:r>
              <a:rPr sz="1200" dirty="0">
                <a:latin typeface="Calibri"/>
                <a:cs typeface="Calibri"/>
              </a:rPr>
              <a:t>owned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project.</a:t>
            </a:r>
            <a:endParaRPr sz="1200">
              <a:latin typeface="Calibri"/>
              <a:cs typeface="Calibri"/>
            </a:endParaRPr>
          </a:p>
          <a:p>
            <a:pPr marL="384175" marR="376555" algn="just">
              <a:lnSpc>
                <a:spcPct val="110700"/>
              </a:lnSpc>
              <a:spcBef>
                <a:spcPts val="1295"/>
              </a:spcBef>
            </a:pPr>
            <a:r>
              <a:rPr sz="1200" b="1" spc="90" dirty="0">
                <a:latin typeface="Calibri"/>
                <a:cs typeface="Calibri"/>
              </a:rPr>
              <a:t>Some</a:t>
            </a:r>
            <a:r>
              <a:rPr sz="1200" b="1" spc="80" dirty="0">
                <a:latin typeface="Calibri"/>
                <a:cs typeface="Calibri"/>
              </a:rPr>
              <a:t> data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collected</a:t>
            </a:r>
            <a:r>
              <a:rPr sz="1200" b="1" spc="7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along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coast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spc="140" dirty="0">
                <a:latin typeface="Calibri"/>
                <a:cs typeface="Calibri"/>
              </a:rPr>
              <a:t>Baja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California.</a:t>
            </a:r>
            <a:r>
              <a:rPr sz="1200" b="1" spc="31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Hence, </a:t>
            </a:r>
            <a:r>
              <a:rPr sz="1200" b="1" spc="60" dirty="0">
                <a:latin typeface="Calibri"/>
                <a:cs typeface="Calibri"/>
              </a:rPr>
              <a:t>a </a:t>
            </a:r>
            <a:r>
              <a:rPr sz="1200" b="1" spc="65" dirty="0">
                <a:latin typeface="Calibri"/>
                <a:cs typeface="Calibri"/>
              </a:rPr>
              <a:t>liaison </a:t>
            </a:r>
            <a:r>
              <a:rPr sz="1200" b="1" spc="70" dirty="0">
                <a:latin typeface="Calibri"/>
                <a:cs typeface="Calibri"/>
              </a:rPr>
              <a:t>will </a:t>
            </a:r>
            <a:r>
              <a:rPr sz="1200" b="1" spc="65" dirty="0">
                <a:latin typeface="Calibri"/>
                <a:cs typeface="Calibri"/>
              </a:rPr>
              <a:t>be </a:t>
            </a:r>
            <a:r>
              <a:rPr sz="1200" b="1" spc="50" dirty="0">
                <a:latin typeface="Calibri"/>
                <a:cs typeface="Calibri"/>
              </a:rPr>
              <a:t>needed </a:t>
            </a:r>
            <a:r>
              <a:rPr sz="1200" b="1" spc="55" dirty="0">
                <a:latin typeface="Calibri"/>
                <a:cs typeface="Calibri"/>
              </a:rPr>
              <a:t>who </a:t>
            </a:r>
            <a:r>
              <a:rPr sz="1200" b="1" spc="60" dirty="0">
                <a:latin typeface="Calibri"/>
                <a:cs typeface="Calibri"/>
              </a:rPr>
              <a:t>is </a:t>
            </a:r>
            <a:r>
              <a:rPr sz="1200" b="1" spc="70" dirty="0">
                <a:latin typeface="Calibri"/>
                <a:cs typeface="Calibri"/>
              </a:rPr>
              <a:t>experienced </a:t>
            </a:r>
            <a:r>
              <a:rPr sz="1200" b="1" spc="80" dirty="0">
                <a:latin typeface="Calibri"/>
                <a:cs typeface="Calibri"/>
              </a:rPr>
              <a:t>with </a:t>
            </a:r>
            <a:r>
              <a:rPr sz="1200" b="1" spc="75" dirty="0">
                <a:latin typeface="Calibri"/>
                <a:cs typeface="Calibri"/>
              </a:rPr>
              <a:t>obtaining </a:t>
            </a:r>
            <a:r>
              <a:rPr sz="1200" b="1" spc="60" dirty="0">
                <a:latin typeface="Calibri"/>
                <a:cs typeface="Calibri"/>
              </a:rPr>
              <a:t>environ-</a:t>
            </a:r>
            <a:r>
              <a:rPr sz="1200" b="1" spc="75" dirty="0">
                <a:latin typeface="Calibri"/>
                <a:cs typeface="Calibri"/>
              </a:rPr>
              <a:t>mental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research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90" dirty="0">
                <a:latin typeface="Calibri"/>
                <a:cs typeface="Calibri"/>
              </a:rPr>
              <a:t>permits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from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100" dirty="0">
                <a:latin typeface="Calibri"/>
                <a:cs typeface="Calibri"/>
              </a:rPr>
              <a:t>Mexican</a:t>
            </a:r>
            <a:r>
              <a:rPr sz="1200" b="1" spc="19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government.</a:t>
            </a:r>
            <a:endParaRPr sz="1200">
              <a:latin typeface="Calibri"/>
              <a:cs typeface="Calibri"/>
            </a:endParaRPr>
          </a:p>
          <a:p>
            <a:pPr marL="384175" marR="376555" algn="just">
              <a:lnSpc>
                <a:spcPct val="110700"/>
              </a:lnSpc>
              <a:spcBef>
                <a:spcPts val="500"/>
              </a:spcBef>
            </a:pPr>
            <a:r>
              <a:rPr sz="1200" b="1" spc="290" dirty="0">
                <a:latin typeface="Calibri"/>
                <a:cs typeface="Calibri"/>
              </a:rPr>
              <a:t>A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Google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search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using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phrase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105" dirty="0">
                <a:latin typeface="Calibri"/>
                <a:cs typeface="Calibri"/>
              </a:rPr>
              <a:t>“Mexico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environmental</a:t>
            </a:r>
            <a:r>
              <a:rPr sz="1200" b="1" spc="13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permitting </a:t>
            </a:r>
            <a:r>
              <a:rPr sz="1200" b="1" spc="80" dirty="0">
                <a:latin typeface="Calibri"/>
                <a:cs typeface="Calibri"/>
              </a:rPr>
              <a:t>consultants”</a:t>
            </a:r>
            <a:r>
              <a:rPr sz="1200" b="1" spc="36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yielded</a:t>
            </a:r>
            <a:r>
              <a:rPr sz="1200" b="1" spc="36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several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consultancies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specializing</a:t>
            </a:r>
            <a:r>
              <a:rPr sz="1200" b="1" spc="36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in</a:t>
            </a:r>
            <a:r>
              <a:rPr sz="1200" b="1" spc="36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obtaining </a:t>
            </a:r>
            <a:r>
              <a:rPr sz="1200" b="1" spc="70" dirty="0">
                <a:latin typeface="Calibri"/>
                <a:cs typeface="Calibri"/>
              </a:rPr>
              <a:t>environmental </a:t>
            </a:r>
            <a:r>
              <a:rPr sz="1200" b="1" spc="65" dirty="0">
                <a:latin typeface="Calibri"/>
                <a:cs typeface="Calibri"/>
              </a:rPr>
              <a:t>research </a:t>
            </a:r>
            <a:r>
              <a:rPr sz="1200" b="1" spc="90" dirty="0">
                <a:latin typeface="Calibri"/>
                <a:cs typeface="Calibri"/>
              </a:rPr>
              <a:t>permits </a:t>
            </a:r>
            <a:r>
              <a:rPr sz="1200" b="1" spc="85" dirty="0">
                <a:latin typeface="Calibri"/>
                <a:cs typeface="Calibri"/>
              </a:rPr>
              <a:t>including Forward </a:t>
            </a:r>
            <a:r>
              <a:rPr sz="1200" b="1" spc="90" dirty="0">
                <a:latin typeface="Calibri"/>
                <a:cs typeface="Calibri"/>
              </a:rPr>
              <a:t>Consultants Net-</a:t>
            </a:r>
            <a:r>
              <a:rPr sz="1200" b="1" spc="70" dirty="0">
                <a:latin typeface="Calibri"/>
                <a:cs typeface="Calibri"/>
              </a:rPr>
              <a:t>work,</a:t>
            </a:r>
            <a:r>
              <a:rPr sz="1200" b="1" spc="185" dirty="0">
                <a:latin typeface="Calibri"/>
                <a:cs typeface="Calibri"/>
              </a:rPr>
              <a:t> </a:t>
            </a:r>
            <a:r>
              <a:rPr sz="1200" spc="85" dirty="0">
                <a:latin typeface="Calibri"/>
                <a:cs typeface="Calibri"/>
                <a:hlinkClick r:id="rId2"/>
              </a:rPr>
              <a:t>https://fwdco.net/index.html</a:t>
            </a:r>
            <a:endParaRPr sz="1200">
              <a:latin typeface="Calibri"/>
              <a:cs typeface="Calibri"/>
            </a:endParaRPr>
          </a:p>
          <a:p>
            <a:pPr marL="95250">
              <a:lnSpc>
                <a:spcPct val="100000"/>
              </a:lnSpc>
              <a:spcBef>
                <a:spcPts val="1450"/>
              </a:spcBef>
            </a:pPr>
            <a:r>
              <a:rPr sz="1400" spc="85" dirty="0">
                <a:latin typeface="Calibri"/>
                <a:cs typeface="Calibri"/>
              </a:rPr>
              <a:t>—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220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My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firm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will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need/not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need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liaison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for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following</a:t>
            </a:r>
            <a:r>
              <a:rPr sz="1400" spc="2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reasons.</a:t>
            </a:r>
            <a:r>
              <a:rPr sz="1400" spc="400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</a:t>
            </a:r>
            <a:r>
              <a:rPr sz="1400" spc="-50" dirty="0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01700" y="516519"/>
            <a:ext cx="5877560" cy="37966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b="1" spc="80" dirty="0">
                <a:latin typeface="Calibri"/>
                <a:cs typeface="Calibri"/>
              </a:rPr>
              <a:t>2.</a:t>
            </a:r>
            <a:r>
              <a:rPr sz="1400" b="1" spc="395" dirty="0">
                <a:latin typeface="Calibri"/>
                <a:cs typeface="Calibri"/>
              </a:rPr>
              <a:t> </a:t>
            </a:r>
            <a:r>
              <a:rPr sz="1400" b="1" spc="240" dirty="0">
                <a:latin typeface="Calibri"/>
                <a:cs typeface="Calibri"/>
              </a:rPr>
              <a:t>Key</a:t>
            </a:r>
            <a:r>
              <a:rPr sz="1400" b="1" spc="220" dirty="0">
                <a:latin typeface="Calibri"/>
                <a:cs typeface="Calibri"/>
              </a:rPr>
              <a:t> </a:t>
            </a:r>
            <a:r>
              <a:rPr sz="1400" b="1" spc="90" dirty="0">
                <a:latin typeface="Calibri"/>
                <a:cs typeface="Calibri"/>
              </a:rPr>
              <a:t>activities: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0700"/>
              </a:lnSpc>
              <a:spcBef>
                <a:spcPts val="730"/>
              </a:spcBef>
            </a:pPr>
            <a:r>
              <a:rPr sz="1200" spc="75" dirty="0">
                <a:latin typeface="Calibri"/>
                <a:cs typeface="Calibri"/>
              </a:rPr>
              <a:t>List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the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ways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your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business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will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gain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competitive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advantage.</a:t>
            </a:r>
            <a:r>
              <a:rPr sz="1200" spc="26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Highlight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things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10" dirty="0">
                <a:latin typeface="Calibri"/>
                <a:cs typeface="Calibri"/>
              </a:rPr>
              <a:t>like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selling </a:t>
            </a:r>
            <a:r>
              <a:rPr sz="1200" dirty="0">
                <a:latin typeface="Calibri"/>
                <a:cs typeface="Calibri"/>
              </a:rPr>
              <a:t>direct</a:t>
            </a:r>
            <a:r>
              <a:rPr sz="1200" spc="1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consumers,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using</a:t>
            </a:r>
            <a:r>
              <a:rPr sz="1200" spc="1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technology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tap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sharing</a:t>
            </a:r>
            <a:r>
              <a:rPr sz="1200" spc="1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economy.</a:t>
            </a:r>
            <a:endParaRPr sz="1200">
              <a:latin typeface="Calibri"/>
              <a:cs typeface="Calibri"/>
            </a:endParaRPr>
          </a:p>
          <a:p>
            <a:pPr marL="384175" marR="375285" algn="just">
              <a:lnSpc>
                <a:spcPct val="110700"/>
              </a:lnSpc>
              <a:spcBef>
                <a:spcPts val="1295"/>
              </a:spcBef>
            </a:pPr>
            <a:r>
              <a:rPr sz="1200" b="1" spc="145" dirty="0">
                <a:latin typeface="Calibri"/>
                <a:cs typeface="Calibri"/>
              </a:rPr>
              <a:t>The</a:t>
            </a:r>
            <a:r>
              <a:rPr sz="1200" b="1" spc="9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location analysis will </a:t>
            </a:r>
            <a:r>
              <a:rPr sz="1200" b="1" spc="65" dirty="0">
                <a:latin typeface="Calibri"/>
                <a:cs typeface="Calibri"/>
              </a:rPr>
              <a:t>be </a:t>
            </a:r>
            <a:r>
              <a:rPr sz="1200" b="1" spc="60" dirty="0">
                <a:latin typeface="Calibri"/>
                <a:cs typeface="Calibri"/>
              </a:rPr>
              <a:t>a </a:t>
            </a:r>
            <a:r>
              <a:rPr sz="1200" b="1" spc="70" dirty="0">
                <a:latin typeface="Calibri"/>
                <a:cs typeface="Calibri"/>
              </a:rPr>
              <a:t>complete </a:t>
            </a:r>
            <a:r>
              <a:rPr sz="1200" b="1" spc="80" dirty="0">
                <a:latin typeface="Calibri"/>
                <a:cs typeface="Calibri"/>
              </a:rPr>
              <a:t>report written </a:t>
            </a:r>
            <a:r>
              <a:rPr sz="1200" b="1" spc="95" dirty="0">
                <a:latin typeface="Calibri"/>
                <a:cs typeface="Calibri"/>
              </a:rPr>
              <a:t>by </a:t>
            </a:r>
            <a:r>
              <a:rPr sz="1200" b="1" i="1" spc="120" dirty="0">
                <a:latin typeface="Calibri"/>
                <a:cs typeface="Calibri"/>
              </a:rPr>
              <a:t>Best </a:t>
            </a:r>
            <a:r>
              <a:rPr sz="1200" b="1" i="1" spc="140" dirty="0">
                <a:latin typeface="Calibri"/>
                <a:cs typeface="Calibri"/>
              </a:rPr>
              <a:t>Busi-</a:t>
            </a:r>
            <a:r>
              <a:rPr sz="1200" b="1" i="1" spc="95" dirty="0">
                <a:latin typeface="Calibri"/>
                <a:cs typeface="Calibri"/>
              </a:rPr>
              <a:t>ness </a:t>
            </a:r>
            <a:r>
              <a:rPr sz="1200" b="1" i="1" spc="85" dirty="0">
                <a:latin typeface="Calibri"/>
                <a:cs typeface="Calibri"/>
              </a:rPr>
              <a:t>Locations</a:t>
            </a:r>
            <a:r>
              <a:rPr sz="1200" b="1" spc="85" dirty="0">
                <a:latin typeface="Calibri"/>
                <a:cs typeface="Calibri"/>
              </a:rPr>
              <a:t>.</a:t>
            </a:r>
            <a:r>
              <a:rPr sz="1200" b="1" spc="500" dirty="0">
                <a:latin typeface="Calibri"/>
                <a:cs typeface="Calibri"/>
              </a:rPr>
              <a:t> </a:t>
            </a:r>
            <a:r>
              <a:rPr sz="1200" b="1" spc="190" dirty="0">
                <a:latin typeface="Calibri"/>
                <a:cs typeface="Calibri"/>
              </a:rPr>
              <a:t>An </a:t>
            </a:r>
            <a:r>
              <a:rPr sz="1200" b="1" spc="70" dirty="0">
                <a:latin typeface="Calibri"/>
                <a:cs typeface="Calibri"/>
              </a:rPr>
              <a:t>interactive </a:t>
            </a:r>
            <a:r>
              <a:rPr sz="1200" b="1" spc="50" dirty="0">
                <a:latin typeface="Calibri"/>
                <a:cs typeface="Calibri"/>
              </a:rPr>
              <a:t>website </a:t>
            </a:r>
            <a:r>
              <a:rPr sz="1200" b="1" spc="70" dirty="0">
                <a:latin typeface="Calibri"/>
                <a:cs typeface="Calibri"/>
              </a:rPr>
              <a:t>will </a:t>
            </a:r>
            <a:r>
              <a:rPr sz="1200" b="1" spc="65" dirty="0">
                <a:latin typeface="Calibri"/>
                <a:cs typeface="Calibri"/>
              </a:rPr>
              <a:t>collect </a:t>
            </a:r>
            <a:r>
              <a:rPr sz="1200" b="1" spc="50" dirty="0">
                <a:latin typeface="Calibri"/>
                <a:cs typeface="Calibri"/>
              </a:rPr>
              <a:t>needed </a:t>
            </a:r>
            <a:r>
              <a:rPr sz="1200" b="1" spc="65" dirty="0">
                <a:latin typeface="Calibri"/>
                <a:cs typeface="Calibri"/>
              </a:rPr>
              <a:t>informa-</a:t>
            </a:r>
            <a:r>
              <a:rPr sz="1200" b="1" spc="75" dirty="0">
                <a:latin typeface="Calibri"/>
                <a:cs typeface="Calibri"/>
              </a:rPr>
              <a:t>tion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from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client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guaranteed,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fixed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price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quoted</a:t>
            </a:r>
            <a:r>
              <a:rPr sz="1200" b="1" spc="220" dirty="0">
                <a:latin typeface="Calibri"/>
                <a:cs typeface="Calibri"/>
              </a:rPr>
              <a:t> </a:t>
            </a:r>
            <a:r>
              <a:rPr sz="1200" b="1" spc="35" dirty="0">
                <a:latin typeface="Calibri"/>
                <a:cs typeface="Calibri"/>
              </a:rPr>
              <a:t>by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website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without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any</a:t>
            </a:r>
            <a:r>
              <a:rPr sz="1200" b="1" spc="229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interaction</a:t>
            </a:r>
            <a:r>
              <a:rPr sz="1200" b="1" spc="22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240" dirty="0">
                <a:latin typeface="Calibri"/>
                <a:cs typeface="Calibri"/>
              </a:rPr>
              <a:t> </a:t>
            </a:r>
            <a:r>
              <a:rPr sz="1200" b="1" i="1" spc="120" dirty="0">
                <a:latin typeface="Calibri"/>
                <a:cs typeface="Calibri"/>
              </a:rPr>
              <a:t>Best</a:t>
            </a:r>
            <a:r>
              <a:rPr sz="1200" b="1" i="1" spc="275" dirty="0">
                <a:latin typeface="Calibri"/>
                <a:cs typeface="Calibri"/>
              </a:rPr>
              <a:t> </a:t>
            </a:r>
            <a:r>
              <a:rPr sz="1200" b="1" i="1" spc="125" dirty="0">
                <a:latin typeface="Calibri"/>
                <a:cs typeface="Calibri"/>
              </a:rPr>
              <a:t>Business</a:t>
            </a:r>
            <a:r>
              <a:rPr sz="1200" b="1" i="1" spc="275" dirty="0">
                <a:latin typeface="Calibri"/>
                <a:cs typeface="Calibri"/>
              </a:rPr>
              <a:t> </a:t>
            </a:r>
            <a:r>
              <a:rPr sz="1200" b="1" i="1" spc="70" dirty="0">
                <a:latin typeface="Calibri"/>
                <a:cs typeface="Calibri"/>
              </a:rPr>
              <a:t>Locations</a:t>
            </a:r>
            <a:r>
              <a:rPr sz="1200" b="1" spc="70" dirty="0">
                <a:latin typeface="Calibri"/>
                <a:cs typeface="Calibri"/>
              </a:rPr>
              <a:t>’s </a:t>
            </a:r>
            <a:r>
              <a:rPr sz="1200" b="1" spc="50" dirty="0">
                <a:latin typeface="Calibri"/>
                <a:cs typeface="Calibri"/>
              </a:rPr>
              <a:t>staff.</a:t>
            </a:r>
            <a:r>
              <a:rPr sz="1200" b="1" spc="225" dirty="0">
                <a:latin typeface="Calibri"/>
                <a:cs typeface="Calibri"/>
              </a:rPr>
              <a:t>  </a:t>
            </a:r>
            <a:r>
              <a:rPr sz="1200" b="1" spc="290" dirty="0">
                <a:latin typeface="Calibri"/>
                <a:cs typeface="Calibri"/>
              </a:rPr>
              <a:t>A</a:t>
            </a:r>
            <a:r>
              <a:rPr sz="1200" b="1" spc="31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preliminary,</a:t>
            </a:r>
            <a:r>
              <a:rPr sz="1200" b="1" spc="35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short</a:t>
            </a:r>
            <a:r>
              <a:rPr sz="1200" b="1" spc="31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report</a:t>
            </a:r>
            <a:r>
              <a:rPr sz="1200" b="1" spc="31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31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be</a:t>
            </a:r>
            <a:r>
              <a:rPr sz="1200" b="1" spc="32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automatically</a:t>
            </a:r>
            <a:r>
              <a:rPr sz="1200" b="1" spc="31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generated. </a:t>
            </a:r>
            <a:r>
              <a:rPr sz="1200" b="1" spc="110" dirty="0">
                <a:latin typeface="Calibri"/>
                <a:cs typeface="Calibri"/>
              </a:rPr>
              <a:t>After </a:t>
            </a:r>
            <a:r>
              <a:rPr sz="1200" b="1" spc="75" dirty="0">
                <a:latin typeface="Calibri"/>
                <a:cs typeface="Calibri"/>
              </a:rPr>
              <a:t>reading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this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short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report,</a:t>
            </a:r>
            <a:r>
              <a:rPr sz="1200" b="1" spc="21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client</a:t>
            </a:r>
            <a:r>
              <a:rPr sz="1200" b="1" spc="100" dirty="0">
                <a:latin typeface="Calibri"/>
                <a:cs typeface="Calibri"/>
              </a:rPr>
              <a:t> may </a:t>
            </a:r>
            <a:r>
              <a:rPr sz="1200" b="1" spc="70" dirty="0">
                <a:latin typeface="Calibri"/>
                <a:cs typeface="Calibri"/>
              </a:rPr>
              <a:t>walk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away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from</a:t>
            </a:r>
            <a:r>
              <a:rPr sz="1200" b="1" spc="210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hav-</a:t>
            </a:r>
            <a:r>
              <a:rPr sz="1200" b="1" spc="85" dirty="0">
                <a:latin typeface="Calibri"/>
                <a:cs typeface="Calibri"/>
              </a:rPr>
              <a:t>ing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full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report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generated.</a:t>
            </a:r>
            <a:r>
              <a:rPr sz="1200" b="1" spc="135" dirty="0">
                <a:latin typeface="Calibri"/>
                <a:cs typeface="Calibri"/>
              </a:rPr>
              <a:t>  </a:t>
            </a:r>
            <a:r>
              <a:rPr sz="1200" b="1" spc="75" dirty="0">
                <a:latin typeface="Calibri"/>
                <a:cs typeface="Calibri"/>
              </a:rPr>
              <a:t>Otherwise,</a:t>
            </a:r>
            <a:r>
              <a:rPr sz="1200" b="1" spc="27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client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receive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25" dirty="0">
                <a:latin typeface="Calibri"/>
                <a:cs typeface="Calibri"/>
              </a:rPr>
              <a:t>the </a:t>
            </a:r>
            <a:r>
              <a:rPr sz="1200" b="1" spc="65" dirty="0">
                <a:latin typeface="Calibri"/>
                <a:cs typeface="Calibri"/>
              </a:rPr>
              <a:t>full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report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after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paying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it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using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website’s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payment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system.</a:t>
            </a:r>
            <a:endParaRPr sz="1200">
              <a:latin typeface="Calibri"/>
              <a:cs typeface="Calibri"/>
            </a:endParaRPr>
          </a:p>
          <a:p>
            <a:pPr marL="384175" marR="375285" algn="just">
              <a:lnSpc>
                <a:spcPct val="110700"/>
              </a:lnSpc>
              <a:spcBef>
                <a:spcPts val="500"/>
              </a:spcBef>
            </a:pPr>
            <a:r>
              <a:rPr sz="1200" b="1" spc="135" dirty="0">
                <a:latin typeface="Calibri"/>
                <a:cs typeface="Calibri"/>
              </a:rPr>
              <a:t>This</a:t>
            </a:r>
            <a:r>
              <a:rPr sz="1200" b="1" spc="26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automated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interface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along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with</a:t>
            </a:r>
            <a:r>
              <a:rPr sz="1200" b="1" spc="25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free,</a:t>
            </a:r>
            <a:r>
              <a:rPr sz="1200" b="1" spc="270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short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report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will</a:t>
            </a:r>
            <a:r>
              <a:rPr sz="1200" b="1" spc="254" dirty="0">
                <a:latin typeface="Calibri"/>
                <a:cs typeface="Calibri"/>
              </a:rPr>
              <a:t> </a:t>
            </a:r>
            <a:r>
              <a:rPr sz="1200" b="1" spc="45" dirty="0">
                <a:latin typeface="Calibri"/>
                <a:cs typeface="Calibri"/>
              </a:rPr>
              <a:t>help </a:t>
            </a:r>
            <a:r>
              <a:rPr sz="1200" b="1" spc="50" dirty="0">
                <a:latin typeface="Calibri"/>
                <a:cs typeface="Calibri"/>
              </a:rPr>
              <a:t>keep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costs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down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95" dirty="0">
                <a:latin typeface="Calibri"/>
                <a:cs typeface="Calibri"/>
              </a:rPr>
              <a:t>but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at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same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time,</a:t>
            </a:r>
            <a:r>
              <a:rPr sz="1200" b="1" spc="13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give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clients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enough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50" dirty="0">
                <a:latin typeface="Calibri"/>
                <a:cs typeface="Calibri"/>
              </a:rPr>
              <a:t>confidence </a:t>
            </a:r>
            <a:r>
              <a:rPr sz="1200" b="1" spc="80" dirty="0">
                <a:latin typeface="Calibri"/>
                <a:cs typeface="Calibri"/>
              </a:rPr>
              <a:t>in</a:t>
            </a:r>
            <a:r>
              <a:rPr sz="1200" b="1" spc="165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6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full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analysis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go</a:t>
            </a:r>
            <a:r>
              <a:rPr sz="1200" b="1" spc="16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ahead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80" dirty="0">
                <a:latin typeface="Calibri"/>
                <a:cs typeface="Calibri"/>
              </a:rPr>
              <a:t>and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70" dirty="0">
                <a:latin typeface="Calibri"/>
                <a:cs typeface="Calibri"/>
              </a:rPr>
              <a:t>pre-</a:t>
            </a:r>
            <a:r>
              <a:rPr sz="1200" b="1" spc="90" dirty="0">
                <a:latin typeface="Calibri"/>
                <a:cs typeface="Calibri"/>
              </a:rPr>
              <a:t>pay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for</a:t>
            </a:r>
            <a:r>
              <a:rPr sz="1200" b="1" spc="165" dirty="0">
                <a:latin typeface="Calibri"/>
                <a:cs typeface="Calibri"/>
              </a:rPr>
              <a:t> </a:t>
            </a:r>
            <a:r>
              <a:rPr sz="1200" b="1" spc="75" dirty="0">
                <a:latin typeface="Calibri"/>
                <a:cs typeface="Calibri"/>
              </a:rPr>
              <a:t>it.</a:t>
            </a:r>
            <a:r>
              <a:rPr sz="1200" b="1" spc="335" dirty="0">
                <a:latin typeface="Calibri"/>
                <a:cs typeface="Calibri"/>
              </a:rPr>
              <a:t> </a:t>
            </a:r>
            <a:r>
              <a:rPr sz="1200" b="1" spc="100" dirty="0">
                <a:latin typeface="Calibri"/>
                <a:cs typeface="Calibri"/>
              </a:rPr>
              <a:t>Pre-paying</a:t>
            </a:r>
            <a:r>
              <a:rPr sz="1200" b="1" spc="17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avoids </a:t>
            </a:r>
            <a:r>
              <a:rPr sz="1200" b="1" spc="70" dirty="0">
                <a:latin typeface="Calibri"/>
                <a:cs typeface="Calibri"/>
              </a:rPr>
              <a:t>the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costs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85" dirty="0">
                <a:latin typeface="Calibri"/>
                <a:cs typeface="Calibri"/>
              </a:rPr>
              <a:t>attempting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60" dirty="0">
                <a:latin typeface="Calibri"/>
                <a:cs typeface="Calibri"/>
              </a:rPr>
              <a:t>to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collect</a:t>
            </a:r>
            <a:r>
              <a:rPr sz="1200" b="1" spc="195" dirty="0">
                <a:latin typeface="Calibri"/>
                <a:cs typeface="Calibri"/>
              </a:rPr>
              <a:t> </a:t>
            </a:r>
            <a:r>
              <a:rPr sz="1200" b="1" spc="65" dirty="0">
                <a:latin typeface="Calibri"/>
                <a:cs typeface="Calibri"/>
              </a:rPr>
              <a:t>delinquent</a:t>
            </a:r>
            <a:r>
              <a:rPr sz="1200" b="1" spc="200" dirty="0">
                <a:latin typeface="Calibri"/>
                <a:cs typeface="Calibri"/>
              </a:rPr>
              <a:t> </a:t>
            </a:r>
            <a:r>
              <a:rPr sz="1200" b="1" spc="55" dirty="0">
                <a:latin typeface="Calibri"/>
                <a:cs typeface="Calibri"/>
              </a:rPr>
              <a:t>accounts.</a:t>
            </a:r>
            <a:endParaRPr sz="1200">
              <a:latin typeface="Calibri"/>
              <a:cs typeface="Calibri"/>
            </a:endParaRPr>
          </a:p>
          <a:p>
            <a:pPr marL="106680">
              <a:lnSpc>
                <a:spcPct val="100000"/>
              </a:lnSpc>
              <a:spcBef>
                <a:spcPts val="1445"/>
              </a:spcBef>
            </a:pPr>
            <a:r>
              <a:rPr sz="1400" spc="135" dirty="0">
                <a:latin typeface="Calibri"/>
                <a:cs typeface="Calibri"/>
              </a:rPr>
              <a:t>——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250" dirty="0">
                <a:latin typeface="Calibri"/>
                <a:cs typeface="Calibri"/>
              </a:rPr>
              <a:t> </a:t>
            </a:r>
            <a:r>
              <a:rPr sz="1400" spc="90" dirty="0">
                <a:latin typeface="Calibri"/>
                <a:cs typeface="Calibri"/>
              </a:rPr>
              <a:t>The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following</a:t>
            </a:r>
            <a:r>
              <a:rPr sz="1400" spc="2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clever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operation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will</a:t>
            </a:r>
            <a:r>
              <a:rPr sz="1400" spc="2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make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my</a:t>
            </a:r>
            <a:r>
              <a:rPr sz="1400" spc="254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firm</a:t>
            </a:r>
            <a:r>
              <a:rPr sz="1400" spc="2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profitable.</a:t>
            </a:r>
            <a:r>
              <a:rPr sz="1400" spc="440" dirty="0">
                <a:latin typeface="Calibri"/>
                <a:cs typeface="Calibri"/>
              </a:rPr>
              <a:t> </a:t>
            </a:r>
            <a:r>
              <a:rPr sz="1400" spc="135" dirty="0">
                <a:latin typeface="Calibri"/>
                <a:cs typeface="Calibri"/>
              </a:rPr>
              <a:t>——</a:t>
            </a:r>
            <a:r>
              <a:rPr sz="1400" spc="-50" dirty="0">
                <a:latin typeface="Calibri"/>
                <a:cs typeface="Calibri"/>
              </a:rPr>
              <a:t>-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2230</Words>
  <Application>Microsoft Office PowerPoint</Application>
  <PresentationFormat>Custom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 Black</vt:lpstr>
      <vt:lpstr>Calibri</vt:lpstr>
      <vt:lpstr>Office Theme</vt:lpstr>
      <vt:lpstr>Workshop Practicum: Example Business Plan and Participant Plan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Timothy Haas</dc:creator>
  <cp:lastModifiedBy>Timothy Haas</cp:lastModifiedBy>
  <cp:revision>1</cp:revision>
  <dcterms:created xsi:type="dcterms:W3CDTF">2026-05-26T16:26:47Z</dcterms:created>
  <dcterms:modified xsi:type="dcterms:W3CDTF">2026-05-26T16:30:21Z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2026-05-26T00:00:00Z</vt:filetime>
  </property>
  <property fmtid="{D5CDD505-2E9C-101B-9397-08002B2CF9AE}" pid="4" name="Creator">
    <vt:lpwstr>LaTeX with hyperref</vt:lpwstr>
  </property>
  <property fmtid="{D5CDD505-2E9C-101B-9397-08002B2CF9AE}" pid="5" name="LastSaved">
    <vt:filetime>2026-05-26T00:00:00Z</vt:filetime>
  </property>
  <property fmtid="{D5CDD505-2E9C-101B-9397-08002B2CF9AE}" pid="6" name="PTEX.Fullbanner">
    <vt:lpwstr>This is MiKTeX-pdfTeX 4.19.0 (1.40.26)</vt:lpwstr>
  </property>
  <property fmtid="{D5CDD505-2E9C-101B-9397-08002B2CF9AE}" pid="7" name="Producer">
    <vt:lpwstr>MiKTeX pdfTeX-1.40.26</vt:lpwstr>
  </property>
</Properties>
</file>