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5765800" cy="3600450"/>
  <p:notesSz cx="5765800" cy="36004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94" d="100"/>
          <a:sy n="194" d="100"/>
        </p:scale>
        <p:origin x="127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5760085" cy="3600450"/>
          </a:xfrm>
          <a:custGeom>
            <a:avLst/>
            <a:gdLst/>
            <a:ahLst/>
            <a:cxnLst/>
            <a:rect l="l" t="t" r="r" b="b"/>
            <a:pathLst>
              <a:path w="5760085" h="3600450">
                <a:moveTo>
                  <a:pt x="5759996" y="0"/>
                </a:moveTo>
                <a:lnTo>
                  <a:pt x="0" y="0"/>
                </a:lnTo>
                <a:lnTo>
                  <a:pt x="0" y="3600005"/>
                </a:lnTo>
                <a:lnTo>
                  <a:pt x="5759996" y="3600005"/>
                </a:lnTo>
                <a:lnTo>
                  <a:pt x="5759996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7294" y="498581"/>
            <a:ext cx="5064125" cy="898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47294" y="2223856"/>
            <a:ext cx="5071211" cy="706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22373A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88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/25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rgbClr val="22373A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88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/25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828103"/>
            <a:ext cx="2508123" cy="23762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828103"/>
            <a:ext cx="2508123" cy="23762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88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/25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88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/25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88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/25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5760085" cy="3600450"/>
          </a:xfrm>
          <a:custGeom>
            <a:avLst/>
            <a:gdLst/>
            <a:ahLst/>
            <a:cxnLst/>
            <a:rect l="l" t="t" r="r" b="b"/>
            <a:pathLst>
              <a:path w="5760085" h="3600450">
                <a:moveTo>
                  <a:pt x="5759996" y="0"/>
                </a:moveTo>
                <a:lnTo>
                  <a:pt x="0" y="0"/>
                </a:lnTo>
                <a:lnTo>
                  <a:pt x="0" y="3600005"/>
                </a:lnTo>
                <a:lnTo>
                  <a:pt x="5759996" y="3600005"/>
                </a:lnTo>
                <a:lnTo>
                  <a:pt x="5759996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5760085" cy="596900"/>
          </a:xfrm>
          <a:custGeom>
            <a:avLst/>
            <a:gdLst/>
            <a:ahLst/>
            <a:cxnLst/>
            <a:rect l="l" t="t" r="r" b="b"/>
            <a:pathLst>
              <a:path w="5760085" h="596900">
                <a:moveTo>
                  <a:pt x="5759996" y="0"/>
                </a:moveTo>
                <a:lnTo>
                  <a:pt x="0" y="0"/>
                </a:lnTo>
                <a:lnTo>
                  <a:pt x="0" y="596366"/>
                </a:lnTo>
                <a:lnTo>
                  <a:pt x="5759996" y="596366"/>
                </a:lnTo>
                <a:lnTo>
                  <a:pt x="5759996" y="0"/>
                </a:lnTo>
                <a:close/>
              </a:path>
            </a:pathLst>
          </a:custGeom>
          <a:solidFill>
            <a:srgbClr val="02A6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4360" y="114191"/>
            <a:ext cx="5304790" cy="3403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7294" y="1438771"/>
            <a:ext cx="4966335" cy="1306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22373A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08418" y="3483042"/>
            <a:ext cx="1170939" cy="13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348418"/>
            <a:ext cx="1326134" cy="1800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451387" y="3483042"/>
            <a:ext cx="329564" cy="13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1" i="0">
                <a:solidFill>
                  <a:srgbClr val="22373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88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uwm.edu/haas/" TargetMode="External"/><Relationship Id="rId2" Type="http://schemas.openxmlformats.org/officeDocument/2006/relationships/hyperlink" Target="mailto:haas@uwm.edu" TargetMode="External"/><Relationship Id="rId1" Type="http://schemas.openxmlformats.org/officeDocument/2006/relationships/slideLayout" Target="../slideLayouts/slideLayout1.xml"/><Relationship Id="rId5" Type="http://schemas.openxmlformats.org/officeDocument/2006/relationships/slide" Target="slide25.xml"/><Relationship Id="rId4" Type="http://schemas.openxmlformats.org/officeDocument/2006/relationships/hyperlink" Target="https://profitablebiodiversity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hartford.com/business-insurance/strategy/alternative-funding-startup/angel-investors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ba.gov/business-guide/plan-your-business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vca.org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.uoregon.edu/manage/innovation-impact/types-university-startups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c.com/heidi-mitchell/startups-and-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innovation.gatech.edu/funding-your-startup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fitablebiodiversity.com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2450" dirty="0">
                <a:solidFill>
                  <a:srgbClr val="22373A"/>
                </a:solidFill>
              </a:rPr>
              <a:t>How</a:t>
            </a:r>
            <a:r>
              <a:rPr sz="2450" spc="15" dirty="0">
                <a:solidFill>
                  <a:srgbClr val="22373A"/>
                </a:solidFill>
              </a:rPr>
              <a:t> </a:t>
            </a:r>
            <a:r>
              <a:rPr sz="2450" dirty="0">
                <a:solidFill>
                  <a:srgbClr val="22373A"/>
                </a:solidFill>
              </a:rPr>
              <a:t>to</a:t>
            </a:r>
            <a:r>
              <a:rPr sz="2450" spc="15" dirty="0">
                <a:solidFill>
                  <a:srgbClr val="22373A"/>
                </a:solidFill>
              </a:rPr>
              <a:t> </a:t>
            </a:r>
            <a:r>
              <a:rPr sz="2450" dirty="0">
                <a:solidFill>
                  <a:srgbClr val="22373A"/>
                </a:solidFill>
              </a:rPr>
              <a:t>Build</a:t>
            </a:r>
            <a:r>
              <a:rPr sz="2450" spc="15" dirty="0">
                <a:solidFill>
                  <a:srgbClr val="22373A"/>
                </a:solidFill>
              </a:rPr>
              <a:t> </a:t>
            </a:r>
            <a:r>
              <a:rPr sz="2450" dirty="0">
                <a:solidFill>
                  <a:srgbClr val="22373A"/>
                </a:solidFill>
              </a:rPr>
              <a:t>and</a:t>
            </a:r>
            <a:r>
              <a:rPr sz="2450" spc="15" dirty="0">
                <a:solidFill>
                  <a:srgbClr val="22373A"/>
                </a:solidFill>
              </a:rPr>
              <a:t> </a:t>
            </a:r>
            <a:r>
              <a:rPr sz="2450" spc="-30" dirty="0">
                <a:solidFill>
                  <a:srgbClr val="22373A"/>
                </a:solidFill>
              </a:rPr>
              <a:t>Fund</a:t>
            </a:r>
            <a:r>
              <a:rPr sz="2450" spc="15" dirty="0">
                <a:solidFill>
                  <a:srgbClr val="22373A"/>
                </a:solidFill>
              </a:rPr>
              <a:t> </a:t>
            </a:r>
            <a:r>
              <a:rPr sz="2450" spc="-20" dirty="0">
                <a:solidFill>
                  <a:srgbClr val="22373A"/>
                </a:solidFill>
              </a:rPr>
              <a:t>Your</a:t>
            </a:r>
            <a:r>
              <a:rPr sz="2450" spc="15" dirty="0">
                <a:solidFill>
                  <a:srgbClr val="22373A"/>
                </a:solidFill>
              </a:rPr>
              <a:t> </a:t>
            </a:r>
            <a:r>
              <a:rPr sz="2450" spc="-25" dirty="0">
                <a:solidFill>
                  <a:srgbClr val="22373A"/>
                </a:solidFill>
              </a:rPr>
              <a:t>Own </a:t>
            </a:r>
            <a:r>
              <a:rPr sz="2450" spc="-85" dirty="0">
                <a:solidFill>
                  <a:srgbClr val="22373A"/>
                </a:solidFill>
              </a:rPr>
              <a:t>Ecology-</a:t>
            </a:r>
            <a:r>
              <a:rPr sz="2450" spc="-120" dirty="0">
                <a:solidFill>
                  <a:srgbClr val="22373A"/>
                </a:solidFill>
              </a:rPr>
              <a:t>Focused</a:t>
            </a:r>
            <a:r>
              <a:rPr sz="2450" spc="25" dirty="0">
                <a:solidFill>
                  <a:srgbClr val="22373A"/>
                </a:solidFill>
              </a:rPr>
              <a:t> </a:t>
            </a:r>
            <a:r>
              <a:rPr sz="2450" dirty="0">
                <a:solidFill>
                  <a:srgbClr val="22373A"/>
                </a:solidFill>
              </a:rPr>
              <a:t>Startup</a:t>
            </a:r>
            <a:r>
              <a:rPr sz="2450" spc="35" dirty="0">
                <a:solidFill>
                  <a:srgbClr val="22373A"/>
                </a:solidFill>
              </a:rPr>
              <a:t> </a:t>
            </a:r>
            <a:r>
              <a:rPr sz="2450" spc="-70" dirty="0">
                <a:solidFill>
                  <a:srgbClr val="22373A"/>
                </a:solidFill>
              </a:rPr>
              <a:t>Company</a:t>
            </a:r>
            <a:endParaRPr sz="2450"/>
          </a:p>
        </p:txBody>
      </p:sp>
      <p:sp>
        <p:nvSpPr>
          <p:cNvPr id="3" name="object 3"/>
          <p:cNvSpPr/>
          <p:nvPr/>
        </p:nvSpPr>
        <p:spPr>
          <a:xfrm>
            <a:off x="359994" y="1809527"/>
            <a:ext cx="5040630" cy="5080"/>
          </a:xfrm>
          <a:custGeom>
            <a:avLst/>
            <a:gdLst/>
            <a:ahLst/>
            <a:cxnLst/>
            <a:rect l="l" t="t" r="r" b="b"/>
            <a:pathLst>
              <a:path w="5040630" h="5080">
                <a:moveTo>
                  <a:pt x="0" y="5060"/>
                </a:moveTo>
                <a:lnTo>
                  <a:pt x="0" y="0"/>
                </a:lnTo>
                <a:lnTo>
                  <a:pt x="5040064" y="0"/>
                </a:lnTo>
                <a:lnTo>
                  <a:pt x="5040064" y="5060"/>
                </a:lnTo>
                <a:lnTo>
                  <a:pt x="0" y="5060"/>
                </a:lnTo>
                <a:close/>
              </a:path>
            </a:pathLst>
          </a:custGeom>
          <a:solidFill>
            <a:srgbClr val="EB80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dirty="0"/>
              <a:t>Timothy</a:t>
            </a:r>
            <a:r>
              <a:rPr sz="1400" spc="-30" dirty="0"/>
              <a:t> </a:t>
            </a:r>
            <a:r>
              <a:rPr sz="1400" dirty="0"/>
              <a:t>C.</a:t>
            </a:r>
            <a:r>
              <a:rPr sz="1400" spc="-30" dirty="0"/>
              <a:t> Haas, </a:t>
            </a:r>
            <a:r>
              <a:rPr sz="1400" spc="-25" dirty="0"/>
              <a:t>Emeritus</a:t>
            </a:r>
            <a:r>
              <a:rPr sz="1400" spc="-30" dirty="0"/>
              <a:t> </a:t>
            </a:r>
            <a:r>
              <a:rPr sz="1400" spc="-25" dirty="0"/>
              <a:t>Associate</a:t>
            </a:r>
            <a:r>
              <a:rPr sz="1400" spc="-30" dirty="0"/>
              <a:t> </a:t>
            </a:r>
            <a:r>
              <a:rPr sz="1400" spc="-40" dirty="0"/>
              <a:t>Professor</a:t>
            </a:r>
            <a:r>
              <a:rPr sz="1400" spc="-30" dirty="0"/>
              <a:t> </a:t>
            </a:r>
            <a:r>
              <a:rPr sz="1400" spc="-10" dirty="0"/>
              <a:t>(Statistics)</a:t>
            </a:r>
            <a:endParaRPr sz="1400"/>
          </a:p>
          <a:p>
            <a:pPr marL="12700" marR="5080">
              <a:lnSpc>
                <a:spcPct val="105000"/>
              </a:lnSpc>
              <a:spcBef>
                <a:spcPts val="1120"/>
              </a:spcBef>
            </a:pPr>
            <a:r>
              <a:rPr sz="1000" spc="-20" dirty="0"/>
              <a:t>Sheldon</a:t>
            </a:r>
            <a:r>
              <a:rPr sz="1000" spc="130" dirty="0"/>
              <a:t> </a:t>
            </a:r>
            <a:r>
              <a:rPr sz="1000" dirty="0"/>
              <a:t>B.</a:t>
            </a:r>
            <a:r>
              <a:rPr sz="1000" spc="130" dirty="0"/>
              <a:t> </a:t>
            </a:r>
            <a:r>
              <a:rPr sz="1000" dirty="0"/>
              <a:t>Lubar</a:t>
            </a:r>
            <a:r>
              <a:rPr sz="1000" spc="130" dirty="0"/>
              <a:t> </a:t>
            </a:r>
            <a:r>
              <a:rPr sz="1000" spc="-10" dirty="0"/>
              <a:t>College</a:t>
            </a:r>
            <a:r>
              <a:rPr sz="1000" spc="130" dirty="0"/>
              <a:t> </a:t>
            </a:r>
            <a:r>
              <a:rPr sz="1000" dirty="0"/>
              <a:t>of</a:t>
            </a:r>
            <a:r>
              <a:rPr sz="1000" spc="130" dirty="0"/>
              <a:t> </a:t>
            </a:r>
            <a:r>
              <a:rPr sz="1000" spc="-20" dirty="0"/>
              <a:t>Business,</a:t>
            </a:r>
            <a:r>
              <a:rPr sz="1000" spc="175" dirty="0"/>
              <a:t> </a:t>
            </a:r>
            <a:r>
              <a:rPr sz="1000" spc="-10" dirty="0"/>
              <a:t>University</a:t>
            </a:r>
            <a:r>
              <a:rPr sz="1000" spc="130" dirty="0"/>
              <a:t> </a:t>
            </a:r>
            <a:r>
              <a:rPr sz="1000" dirty="0"/>
              <a:t>of</a:t>
            </a:r>
            <a:r>
              <a:rPr sz="1000" spc="130" dirty="0"/>
              <a:t> </a:t>
            </a:r>
            <a:r>
              <a:rPr sz="1000" spc="-20" dirty="0"/>
              <a:t>Wisconsin-</a:t>
            </a:r>
            <a:r>
              <a:rPr sz="1000" spc="-30" dirty="0"/>
              <a:t>Milwaukee,</a:t>
            </a:r>
            <a:r>
              <a:rPr sz="1000" spc="170" dirty="0"/>
              <a:t> </a:t>
            </a:r>
            <a:r>
              <a:rPr sz="1000" spc="-60" dirty="0">
                <a:hlinkClick r:id="rId2"/>
              </a:rPr>
              <a:t>haas@uwm.edu</a:t>
            </a:r>
            <a:r>
              <a:rPr sz="1000" spc="-60" dirty="0"/>
              <a:t>, </a:t>
            </a:r>
            <a:r>
              <a:rPr sz="1000" spc="-25" dirty="0">
                <a:hlinkClick r:id="rId3"/>
              </a:rPr>
              <a:t>https://sites.uwm.edu/haas/</a:t>
            </a:r>
            <a:r>
              <a:rPr sz="1000" spc="-25" dirty="0"/>
              <a:t>,</a:t>
            </a:r>
            <a:r>
              <a:rPr sz="1000" spc="95" dirty="0"/>
              <a:t> </a:t>
            </a:r>
            <a:r>
              <a:rPr sz="1000" spc="-10" dirty="0">
                <a:hlinkClick r:id="rId4"/>
              </a:rPr>
              <a:t>https://profitablebiodiversity.com</a:t>
            </a: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5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5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5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5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5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5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5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5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20" dirty="0"/>
              <a:t>1</a:t>
            </a:fld>
            <a:r>
              <a:rPr spc="-20" dirty="0"/>
              <a:t>/25</a:t>
            </a: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The</a:t>
            </a:r>
            <a:r>
              <a:rPr spc="80" dirty="0"/>
              <a:t> </a:t>
            </a:r>
            <a:r>
              <a:rPr dirty="0"/>
              <a:t>last</a:t>
            </a:r>
            <a:r>
              <a:rPr spc="85" dirty="0"/>
              <a:t> </a:t>
            </a:r>
            <a:r>
              <a:rPr dirty="0"/>
              <a:t>but</a:t>
            </a:r>
            <a:r>
              <a:rPr spc="80" dirty="0"/>
              <a:t> </a:t>
            </a:r>
            <a:r>
              <a:rPr spc="-65" dirty="0"/>
              <a:t>most-</a:t>
            </a:r>
            <a:r>
              <a:rPr dirty="0"/>
              <a:t>important</a:t>
            </a:r>
            <a:r>
              <a:rPr spc="80" dirty="0"/>
              <a:t> </a:t>
            </a:r>
            <a:r>
              <a:rPr spc="-20" dirty="0"/>
              <a:t>task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10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7294" y="1417524"/>
            <a:ext cx="4764405" cy="1306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3600"/>
              </a:lnSpc>
              <a:spcBef>
                <a:spcPts val="95"/>
              </a:spcBef>
            </a:pP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Describe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offering’s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attached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biodiversity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project,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its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ecological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monitoring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program,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sketch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a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customer-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facing,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web-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based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dashboard</a:t>
            </a:r>
            <a:r>
              <a:rPr sz="1700" spc="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that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tracks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the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project’s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conservation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progress.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Startup</a:t>
            </a:r>
            <a:r>
              <a:rPr spc="-20" dirty="0"/>
              <a:t> </a:t>
            </a:r>
            <a:r>
              <a:rPr spc="-45" dirty="0"/>
              <a:t>funding</a:t>
            </a:r>
            <a:r>
              <a:rPr spc="-5" dirty="0"/>
              <a:t> </a:t>
            </a:r>
            <a:r>
              <a:rPr spc="-114" dirty="0"/>
              <a:t>resources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11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739357"/>
            <a:ext cx="4789805" cy="2662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5080" indent="-227329">
              <a:lnSpc>
                <a:spcPct val="123600"/>
              </a:lnSpc>
              <a:spcBef>
                <a:spcPts val="95"/>
              </a:spcBef>
            </a:pPr>
            <a:r>
              <a:rPr sz="750" spc="34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Finding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needed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capital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start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can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be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challenging.</a:t>
            </a:r>
            <a:endParaRPr sz="1700">
              <a:latin typeface="Tahoma"/>
              <a:cs typeface="Tahoma"/>
            </a:endParaRPr>
          </a:p>
          <a:p>
            <a:pPr marL="239395" marR="62865" indent="-227329">
              <a:lnSpc>
                <a:spcPct val="123600"/>
              </a:lnSpc>
              <a:spcBef>
                <a:spcPts val="295"/>
              </a:spcBef>
            </a:pPr>
            <a:r>
              <a:rPr sz="750" spc="37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Use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cost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structure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profit-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and-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loss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statement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estimate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how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much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of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an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initial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investment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you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need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get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started.</a:t>
            </a:r>
            <a:endParaRPr sz="1700">
              <a:latin typeface="Tahoma"/>
              <a:cs typeface="Tahoma"/>
            </a:endParaRPr>
          </a:p>
          <a:p>
            <a:pPr marL="239395" marR="174625" indent="-227329">
              <a:lnSpc>
                <a:spcPct val="123600"/>
              </a:lnSpc>
              <a:spcBef>
                <a:spcPts val="300"/>
              </a:spcBef>
            </a:pPr>
            <a:r>
              <a:rPr sz="750" spc="38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Personal:</a:t>
            </a:r>
            <a:r>
              <a:rPr sz="1700" spc="17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Selling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personal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assets,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borrowing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money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from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relatives,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or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taking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out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loan.</a:t>
            </a:r>
            <a:r>
              <a:rPr sz="1700" spc="9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Jeff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Bezos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borrowed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money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from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his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siblings.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20" dirty="0"/>
              <a:t>Angel</a:t>
            </a:r>
            <a:r>
              <a:rPr spc="-55" dirty="0"/>
              <a:t> </a:t>
            </a:r>
            <a:r>
              <a:rPr spc="-100" dirty="0"/>
              <a:t>investors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12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771335"/>
            <a:ext cx="4890135" cy="2586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457200" indent="-227329" algn="just">
              <a:lnSpc>
                <a:spcPct val="123600"/>
              </a:lnSpc>
              <a:spcBef>
                <a:spcPts val="95"/>
              </a:spcBef>
            </a:pPr>
            <a:r>
              <a:rPr sz="750" spc="36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If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these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5" dirty="0">
                <a:solidFill>
                  <a:srgbClr val="22373A"/>
                </a:solidFill>
                <a:latin typeface="Tahoma"/>
                <a:cs typeface="Tahoma"/>
              </a:rPr>
              <a:t>avenues</a:t>
            </a:r>
            <a:r>
              <a:rPr sz="1700" spc="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don’t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work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out,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you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will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60" dirty="0">
                <a:solidFill>
                  <a:srgbClr val="22373A"/>
                </a:solidFill>
                <a:latin typeface="Tahoma"/>
                <a:cs typeface="Tahoma"/>
              </a:rPr>
              <a:t>need</a:t>
            </a:r>
            <a:r>
              <a:rPr sz="1700" spc="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to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pursue</a:t>
            </a:r>
            <a:r>
              <a:rPr sz="1700" spc="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external</a:t>
            </a:r>
            <a:r>
              <a:rPr sz="1700" spc="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10" dirty="0">
                <a:solidFill>
                  <a:srgbClr val="22373A"/>
                </a:solidFill>
                <a:latin typeface="Arial"/>
                <a:cs typeface="Arial"/>
              </a:rPr>
              <a:t>investors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.</a:t>
            </a:r>
            <a:endParaRPr sz="1700">
              <a:latin typeface="Tahoma"/>
              <a:cs typeface="Tahoma"/>
            </a:endParaRPr>
          </a:p>
          <a:p>
            <a:pPr marL="239395" marR="5080" algn="just">
              <a:lnSpc>
                <a:spcPct val="123600"/>
              </a:lnSpc>
            </a:pP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An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125" dirty="0">
                <a:solidFill>
                  <a:srgbClr val="22373A"/>
                </a:solidFill>
                <a:latin typeface="Arial"/>
                <a:cs typeface="Arial"/>
              </a:rPr>
              <a:t>angel</a:t>
            </a:r>
            <a:r>
              <a:rPr sz="1700" i="1" spc="5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i="1" spc="-95" dirty="0">
                <a:solidFill>
                  <a:srgbClr val="22373A"/>
                </a:solidFill>
                <a:latin typeface="Arial"/>
                <a:cs typeface="Arial"/>
              </a:rPr>
              <a:t>investor</a:t>
            </a:r>
            <a:r>
              <a:rPr sz="1700" i="1" spc="25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typically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wants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95" dirty="0">
                <a:solidFill>
                  <a:srgbClr val="22373A"/>
                </a:solidFill>
                <a:latin typeface="Tahoma"/>
                <a:cs typeface="Tahoma"/>
              </a:rPr>
              <a:t>see</a:t>
            </a:r>
            <a:r>
              <a:rPr sz="1700" spc="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60" dirty="0">
                <a:solidFill>
                  <a:srgbClr val="22373A"/>
                </a:solidFill>
                <a:latin typeface="Tahoma"/>
                <a:cs typeface="Tahoma"/>
              </a:rPr>
              <a:t>some</a:t>
            </a:r>
            <a:r>
              <a:rPr sz="1700" spc="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revenue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before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they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invest.</a:t>
            </a:r>
            <a:r>
              <a:rPr sz="1700" spc="1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These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investors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60" dirty="0">
                <a:solidFill>
                  <a:srgbClr val="22373A"/>
                </a:solidFill>
                <a:latin typeface="Tahoma"/>
                <a:cs typeface="Tahoma"/>
              </a:rPr>
              <a:t>may</a:t>
            </a:r>
            <a:r>
              <a:rPr sz="1700" spc="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want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as</a:t>
            </a:r>
            <a:r>
              <a:rPr sz="1700" spc="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much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as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90" dirty="0">
                <a:solidFill>
                  <a:srgbClr val="22373A"/>
                </a:solidFill>
                <a:latin typeface="Tahoma"/>
                <a:cs typeface="Tahoma"/>
              </a:rPr>
              <a:t>50%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ownership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startup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–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beware!</a:t>
            </a:r>
            <a:endParaRPr sz="1700">
              <a:latin typeface="Tahoma"/>
              <a:cs typeface="Tahoma"/>
            </a:endParaRPr>
          </a:p>
          <a:p>
            <a:pPr marL="239395">
              <a:lnSpc>
                <a:spcPct val="100000"/>
              </a:lnSpc>
              <a:spcBef>
                <a:spcPts val="480"/>
              </a:spcBef>
            </a:pP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See</a:t>
            </a:r>
            <a:endParaRPr sz="1700">
              <a:latin typeface="Tahoma"/>
              <a:cs typeface="Tahoma"/>
            </a:endParaRPr>
          </a:p>
          <a:p>
            <a:pPr marL="239395" marR="252729">
              <a:lnSpc>
                <a:spcPct val="123600"/>
              </a:lnSpc>
            </a:pP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www.thehartford.com/business-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insurance/strategy/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alternative-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funding-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startup/angel-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investors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Venture</a:t>
            </a:r>
            <a:r>
              <a:rPr spc="-5" dirty="0"/>
              <a:t> </a:t>
            </a:r>
            <a:r>
              <a:rPr spc="-60" dirty="0"/>
              <a:t>capitalists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13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918388"/>
            <a:ext cx="4817110" cy="23044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5080" indent="-227329">
              <a:lnSpc>
                <a:spcPct val="123600"/>
              </a:lnSpc>
              <a:spcBef>
                <a:spcPts val="95"/>
              </a:spcBef>
            </a:pPr>
            <a:r>
              <a:rPr sz="750" spc="37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100" dirty="0">
                <a:solidFill>
                  <a:srgbClr val="22373A"/>
                </a:solidFill>
                <a:latin typeface="Arial"/>
                <a:cs typeface="Arial"/>
              </a:rPr>
              <a:t>venture</a:t>
            </a:r>
            <a:r>
              <a:rPr sz="1700" i="1" spc="45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i="1" spc="-50" dirty="0">
                <a:solidFill>
                  <a:srgbClr val="22373A"/>
                </a:solidFill>
                <a:latin typeface="Arial"/>
                <a:cs typeface="Arial"/>
              </a:rPr>
              <a:t>capitalist</a:t>
            </a:r>
            <a:r>
              <a:rPr sz="1700" i="1" spc="40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on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other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hand,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5" dirty="0">
                <a:solidFill>
                  <a:srgbClr val="22373A"/>
                </a:solidFill>
                <a:latin typeface="Tahoma"/>
                <a:cs typeface="Tahoma"/>
              </a:rPr>
              <a:t>may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more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open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investing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140" dirty="0">
                <a:solidFill>
                  <a:srgbClr val="22373A"/>
                </a:solidFill>
                <a:latin typeface="Arial"/>
                <a:cs typeface="Arial"/>
              </a:rPr>
              <a:t>pre-</a:t>
            </a:r>
            <a:r>
              <a:rPr sz="1700" i="1" spc="-150" dirty="0">
                <a:solidFill>
                  <a:srgbClr val="22373A"/>
                </a:solidFill>
                <a:latin typeface="Arial"/>
                <a:cs typeface="Arial"/>
              </a:rPr>
              <a:t>revenue</a:t>
            </a:r>
            <a:r>
              <a:rPr sz="1700" i="1" spc="30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startup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business.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See</a:t>
            </a:r>
            <a:r>
              <a:rPr sz="1700" spc="29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www.sba.gov/business-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guide/plan-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your-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business/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fund-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your-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business,</a:t>
            </a:r>
            <a:r>
              <a:rPr sz="1700" spc="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  <a:hlinkClick r:id="rId4"/>
              </a:rPr>
              <a:t>https://nvca.org/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.</a:t>
            </a:r>
            <a:endParaRPr sz="1700">
              <a:latin typeface="Tahoma"/>
              <a:cs typeface="Tahoma"/>
            </a:endParaRPr>
          </a:p>
          <a:p>
            <a:pPr marL="239395" marR="60325" indent="-227329">
              <a:lnSpc>
                <a:spcPct val="123600"/>
              </a:lnSpc>
              <a:spcBef>
                <a:spcPts val="295"/>
              </a:spcBef>
            </a:pPr>
            <a:r>
              <a:rPr sz="750" spc="37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Both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angel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investors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venture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capitalists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will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expect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given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detailed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attractive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business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plan.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60" dirty="0"/>
              <a:t>Funding</a:t>
            </a:r>
            <a:r>
              <a:rPr dirty="0"/>
              <a:t> </a:t>
            </a:r>
            <a:r>
              <a:rPr spc="-80" dirty="0"/>
              <a:t>university-based</a:t>
            </a:r>
            <a:r>
              <a:rPr dirty="0"/>
              <a:t> </a:t>
            </a:r>
            <a:r>
              <a:rPr spc="-45" dirty="0"/>
              <a:t>startups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14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1238492"/>
            <a:ext cx="4756150" cy="1664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13970" indent="-227329">
              <a:lnSpc>
                <a:spcPct val="123600"/>
              </a:lnSpc>
              <a:spcBef>
                <a:spcPts val="95"/>
              </a:spcBef>
            </a:pPr>
            <a:r>
              <a:rPr sz="750" spc="38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Startups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that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spinoffs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from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university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research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projects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common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fields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engineering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and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medicine.</a:t>
            </a:r>
            <a:endParaRPr sz="1700">
              <a:latin typeface="Tahoma"/>
              <a:cs typeface="Tahoma"/>
            </a:endParaRPr>
          </a:p>
          <a:p>
            <a:pPr marL="239395" marR="5080" indent="-227329">
              <a:lnSpc>
                <a:spcPct val="123600"/>
              </a:lnSpc>
              <a:spcBef>
                <a:spcPts val="295"/>
              </a:spcBef>
            </a:pPr>
            <a:r>
              <a:rPr sz="750" spc="38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Students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faculty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associated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with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departments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of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ecology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could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pursue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startups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similar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manner.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65" dirty="0"/>
              <a:t>Converting</a:t>
            </a:r>
            <a:r>
              <a:rPr spc="-45" dirty="0"/>
              <a:t> </a:t>
            </a:r>
            <a:r>
              <a:rPr spc="-114" dirty="0"/>
              <a:t>research</a:t>
            </a:r>
            <a:r>
              <a:rPr spc="-45" dirty="0"/>
              <a:t> </a:t>
            </a:r>
            <a:r>
              <a:rPr dirty="0"/>
              <a:t>to</a:t>
            </a:r>
            <a:r>
              <a:rPr spc="-45" dirty="0"/>
              <a:t> </a:t>
            </a:r>
            <a:r>
              <a:rPr dirty="0"/>
              <a:t>a</a:t>
            </a:r>
            <a:r>
              <a:rPr spc="-45" dirty="0"/>
              <a:t> </a:t>
            </a:r>
            <a:r>
              <a:rPr spc="-80" dirty="0"/>
              <a:t>commercial</a:t>
            </a:r>
            <a:r>
              <a:rPr spc="-40" dirty="0"/>
              <a:t> </a:t>
            </a:r>
            <a:r>
              <a:rPr spc="-25" dirty="0"/>
              <a:t>product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15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758330"/>
            <a:ext cx="4782820" cy="2624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5080" indent="-227329">
              <a:lnSpc>
                <a:spcPct val="123600"/>
              </a:lnSpc>
              <a:spcBef>
                <a:spcPts val="95"/>
              </a:spcBef>
            </a:pPr>
            <a:r>
              <a:rPr sz="750" spc="34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do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this,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student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or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faculty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member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needs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to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imagine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how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an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existing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ecological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software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package,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monitoring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system,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model,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or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data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set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could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sold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at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profit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private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parties.</a:t>
            </a:r>
            <a:endParaRPr sz="1700">
              <a:latin typeface="Tahoma"/>
              <a:cs typeface="Tahoma"/>
            </a:endParaRPr>
          </a:p>
          <a:p>
            <a:pPr marL="239395" marR="246379" indent="-227329">
              <a:lnSpc>
                <a:spcPct val="123600"/>
              </a:lnSpc>
              <a:spcBef>
                <a:spcPts val="295"/>
              </a:spcBef>
            </a:pPr>
            <a:r>
              <a:rPr sz="750" spc="36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Figuring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out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how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convert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an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existing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ecological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technology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marketable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product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or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service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is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time-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consuming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but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is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step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1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towards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securing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non-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grant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funding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such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university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spinoffs.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94360" y="114191"/>
            <a:ext cx="479806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45" dirty="0"/>
              <a:t>University</a:t>
            </a:r>
            <a:r>
              <a:rPr spc="-25" dirty="0"/>
              <a:t> </a:t>
            </a:r>
            <a:r>
              <a:rPr spc="-50" dirty="0"/>
              <a:t>startups</a:t>
            </a:r>
            <a:r>
              <a:rPr spc="-5" dirty="0"/>
              <a:t> </a:t>
            </a:r>
            <a:r>
              <a:rPr spc="-35" dirty="0"/>
              <a:t>come</a:t>
            </a:r>
            <a:r>
              <a:rPr spc="-15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spc="-20" dirty="0"/>
              <a:t>many</a:t>
            </a:r>
            <a:r>
              <a:rPr spc="-10" dirty="0"/>
              <a:t> </a:t>
            </a:r>
            <a:r>
              <a:rPr spc="-75" dirty="0"/>
              <a:t>forms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16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758330"/>
            <a:ext cx="4892040" cy="2624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269240" indent="-227329">
              <a:lnSpc>
                <a:spcPct val="123600"/>
              </a:lnSpc>
              <a:spcBef>
                <a:spcPts val="95"/>
              </a:spcBef>
            </a:pPr>
            <a:r>
              <a:rPr sz="750" spc="34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The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University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of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Oregon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has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short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but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thorough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summary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different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types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endParaRPr sz="1700">
              <a:latin typeface="Tahoma"/>
              <a:cs typeface="Tahoma"/>
            </a:endParaRPr>
          </a:p>
          <a:p>
            <a:pPr marL="239395" marR="335915">
              <a:lnSpc>
                <a:spcPct val="123600"/>
              </a:lnSpc>
            </a:pP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university-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associated</a:t>
            </a:r>
            <a:r>
              <a:rPr sz="1700" spc="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startups</a:t>
            </a:r>
            <a:r>
              <a:rPr sz="1700" spc="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at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https://research.uoregon.edu/manage/innovation-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impact/types-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university-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startups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.</a:t>
            </a:r>
            <a:endParaRPr sz="1700">
              <a:latin typeface="Tahoma"/>
              <a:cs typeface="Tahoma"/>
            </a:endParaRPr>
          </a:p>
          <a:p>
            <a:pPr marL="239395" marR="5080" indent="-227329">
              <a:lnSpc>
                <a:spcPct val="123600"/>
              </a:lnSpc>
              <a:spcBef>
                <a:spcPts val="295"/>
              </a:spcBef>
            </a:pPr>
            <a:r>
              <a:rPr sz="750" spc="37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As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this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site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mentions,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university-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based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startup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will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typically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involve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some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part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its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core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operations,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such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as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patents,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copyrights,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or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software.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60" dirty="0"/>
              <a:t>Funding</a:t>
            </a:r>
            <a:r>
              <a:rPr spc="-40" dirty="0"/>
              <a:t> </a:t>
            </a:r>
            <a:r>
              <a:rPr spc="-114" dirty="0"/>
              <a:t>sources</a:t>
            </a:r>
            <a:r>
              <a:rPr spc="-30" dirty="0"/>
              <a:t> </a:t>
            </a:r>
            <a:r>
              <a:rPr dirty="0"/>
              <a:t>for</a:t>
            </a:r>
            <a:r>
              <a:rPr spc="-30" dirty="0"/>
              <a:t> </a:t>
            </a:r>
            <a:r>
              <a:rPr spc="-65" dirty="0"/>
              <a:t>university</a:t>
            </a:r>
            <a:r>
              <a:rPr spc="-25" dirty="0"/>
              <a:t> </a:t>
            </a:r>
            <a:r>
              <a:rPr spc="-45" dirty="0"/>
              <a:t>startups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17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3600"/>
              </a:lnSpc>
              <a:spcBef>
                <a:spcPts val="95"/>
              </a:spcBef>
            </a:pPr>
            <a:r>
              <a:rPr spc="-50" dirty="0"/>
              <a:t>Financial</a:t>
            </a:r>
            <a:r>
              <a:rPr spc="-40" dirty="0"/>
              <a:t> </a:t>
            </a:r>
            <a:r>
              <a:rPr spc="-65" dirty="0"/>
              <a:t>and/or</a:t>
            </a:r>
            <a:r>
              <a:rPr spc="-40" dirty="0"/>
              <a:t> </a:t>
            </a:r>
            <a:r>
              <a:rPr spc="-65" dirty="0"/>
              <a:t>in-</a:t>
            </a:r>
            <a:r>
              <a:rPr spc="-60" dirty="0"/>
              <a:t>kind</a:t>
            </a:r>
            <a:r>
              <a:rPr spc="-40" dirty="0"/>
              <a:t> </a:t>
            </a:r>
            <a:r>
              <a:rPr spc="-95" dirty="0"/>
              <a:t>support</a:t>
            </a:r>
            <a:r>
              <a:rPr spc="-40" dirty="0"/>
              <a:t> </a:t>
            </a:r>
            <a:r>
              <a:rPr spc="-75" dirty="0"/>
              <a:t>for</a:t>
            </a:r>
            <a:r>
              <a:rPr spc="-35" dirty="0"/>
              <a:t> </a:t>
            </a:r>
            <a:r>
              <a:rPr dirty="0"/>
              <a:t>a</a:t>
            </a:r>
            <a:r>
              <a:rPr spc="-40" dirty="0"/>
              <a:t> </a:t>
            </a:r>
            <a:r>
              <a:rPr spc="-95" dirty="0"/>
              <a:t>university</a:t>
            </a:r>
            <a:r>
              <a:rPr spc="-35" dirty="0"/>
              <a:t> </a:t>
            </a:r>
            <a:r>
              <a:rPr spc="-10" dirty="0"/>
              <a:t>spinoff’s </a:t>
            </a:r>
            <a:r>
              <a:rPr spc="-100" dirty="0"/>
              <a:t>early</a:t>
            </a:r>
            <a:r>
              <a:rPr spc="-35" dirty="0"/>
              <a:t> </a:t>
            </a:r>
            <a:r>
              <a:rPr spc="-40" dirty="0"/>
              <a:t>life</a:t>
            </a:r>
            <a:r>
              <a:rPr spc="-90" dirty="0"/>
              <a:t> </a:t>
            </a:r>
            <a:r>
              <a:rPr spc="-95" dirty="0"/>
              <a:t>can</a:t>
            </a:r>
            <a:r>
              <a:rPr spc="-25" dirty="0"/>
              <a:t> </a:t>
            </a:r>
            <a:r>
              <a:rPr spc="-135" dirty="0"/>
              <a:t>come</a:t>
            </a:r>
            <a:r>
              <a:rPr dirty="0"/>
              <a:t> </a:t>
            </a:r>
            <a:r>
              <a:rPr spc="-85" dirty="0"/>
              <a:t>from</a:t>
            </a:r>
            <a:r>
              <a:rPr spc="-30" dirty="0"/>
              <a:t> </a:t>
            </a:r>
            <a:r>
              <a:rPr spc="-125" dirty="0"/>
              <a:t>many</a:t>
            </a:r>
            <a:r>
              <a:rPr spc="-10" dirty="0"/>
              <a:t> </a:t>
            </a:r>
            <a:r>
              <a:rPr spc="-90" dirty="0"/>
              <a:t>different</a:t>
            </a:r>
            <a:r>
              <a:rPr spc="-20" dirty="0"/>
              <a:t> </a:t>
            </a:r>
            <a:r>
              <a:rPr spc="-90" dirty="0"/>
              <a:t>sources.</a:t>
            </a:r>
            <a:r>
              <a:rPr spc="14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135" dirty="0"/>
              <a:t>few</a:t>
            </a:r>
            <a:r>
              <a:rPr spc="5" dirty="0"/>
              <a:t> </a:t>
            </a:r>
            <a:r>
              <a:rPr spc="-25" dirty="0"/>
              <a:t>of </a:t>
            </a:r>
            <a:r>
              <a:rPr spc="-120" dirty="0"/>
              <a:t>these</a:t>
            </a:r>
            <a:r>
              <a:rPr spc="-15" dirty="0"/>
              <a:t> </a:t>
            </a:r>
            <a:r>
              <a:rPr spc="-140" dirty="0"/>
              <a:t>have</a:t>
            </a:r>
            <a:r>
              <a:rPr spc="5" dirty="0"/>
              <a:t> </a:t>
            </a:r>
            <a:r>
              <a:rPr spc="-150" dirty="0"/>
              <a:t>been</a:t>
            </a:r>
            <a:r>
              <a:rPr spc="5" dirty="0"/>
              <a:t> </a:t>
            </a:r>
            <a:r>
              <a:rPr spc="-70" dirty="0"/>
              <a:t>prioritized</a:t>
            </a:r>
            <a:r>
              <a:rPr spc="-65" dirty="0"/>
              <a:t> </a:t>
            </a:r>
            <a:r>
              <a:rPr spc="-125" dirty="0"/>
              <a:t>by</a:t>
            </a:r>
            <a:r>
              <a:rPr spc="-10" dirty="0"/>
              <a:t> </a:t>
            </a:r>
            <a:r>
              <a:rPr spc="-155" dirty="0"/>
              <a:t>how</a:t>
            </a:r>
            <a:r>
              <a:rPr spc="10" dirty="0"/>
              <a:t> </a:t>
            </a:r>
            <a:r>
              <a:rPr spc="-145" dirty="0"/>
              <a:t>easy</a:t>
            </a:r>
            <a:r>
              <a:rPr spc="5" dirty="0"/>
              <a:t> </a:t>
            </a:r>
            <a:r>
              <a:rPr dirty="0"/>
              <a:t>it</a:t>
            </a:r>
            <a:r>
              <a:rPr spc="-35" dirty="0"/>
              <a:t> </a:t>
            </a:r>
            <a:r>
              <a:rPr spc="-20" dirty="0"/>
              <a:t>is</a:t>
            </a:r>
            <a:r>
              <a:rPr spc="-15" dirty="0"/>
              <a:t> </a:t>
            </a:r>
            <a:r>
              <a:rPr dirty="0"/>
              <a:t>to</a:t>
            </a:r>
            <a:r>
              <a:rPr spc="-15" dirty="0"/>
              <a:t> </a:t>
            </a:r>
            <a:r>
              <a:rPr spc="-10" dirty="0"/>
              <a:t>secure them.</a:t>
            </a:r>
          </a:p>
        </p:txBody>
      </p:sp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Best:</a:t>
            </a:r>
            <a:r>
              <a:rPr spc="190" dirty="0"/>
              <a:t> </a:t>
            </a:r>
            <a:r>
              <a:rPr spc="-65" dirty="0"/>
              <a:t>Personal</a:t>
            </a:r>
            <a:r>
              <a:rPr spc="-5" dirty="0"/>
              <a:t> </a:t>
            </a:r>
            <a:r>
              <a:rPr spc="-50" dirty="0"/>
              <a:t>contacts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18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918388"/>
            <a:ext cx="4886960" cy="23044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52069" indent="-227329" algn="just">
              <a:lnSpc>
                <a:spcPct val="123600"/>
              </a:lnSpc>
              <a:spcBef>
                <a:spcPts val="95"/>
              </a:spcBef>
            </a:pPr>
            <a:r>
              <a:rPr sz="750" spc="37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Personal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contacts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with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university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alumni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who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a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position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directly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fund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startup.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This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is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possibly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best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60" dirty="0">
                <a:solidFill>
                  <a:srgbClr val="22373A"/>
                </a:solidFill>
                <a:latin typeface="Tahoma"/>
                <a:cs typeface="Tahoma"/>
              </a:rPr>
              <a:t>way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secure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funding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startup.</a:t>
            </a:r>
            <a:endParaRPr sz="1700">
              <a:latin typeface="Tahoma"/>
              <a:cs typeface="Tahoma"/>
            </a:endParaRPr>
          </a:p>
          <a:p>
            <a:pPr marL="239395" marR="5080" indent="-227329">
              <a:lnSpc>
                <a:spcPct val="123600"/>
              </a:lnSpc>
              <a:spcBef>
                <a:spcPts val="295"/>
              </a:spcBef>
            </a:pPr>
            <a:r>
              <a:rPr sz="750" spc="36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be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successful,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senior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faculty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need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reach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out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to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their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network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long-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standing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relationships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with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(say)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former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students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who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now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decision</a:t>
            </a:r>
            <a:r>
              <a:rPr sz="1700" spc="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makers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at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medium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large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corporations.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65" dirty="0"/>
              <a:t>Personal</a:t>
            </a:r>
            <a:r>
              <a:rPr spc="-30" dirty="0"/>
              <a:t> </a:t>
            </a:r>
            <a:r>
              <a:rPr spc="-35" dirty="0"/>
              <a:t>contacts</a:t>
            </a:r>
            <a:r>
              <a:rPr spc="-15" dirty="0"/>
              <a:t> </a:t>
            </a:r>
            <a:r>
              <a:rPr spc="-60" dirty="0"/>
              <a:t>continued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19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758330"/>
            <a:ext cx="4798060" cy="2624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5080" indent="-227329">
              <a:lnSpc>
                <a:spcPct val="123600"/>
              </a:lnSpc>
              <a:spcBef>
                <a:spcPts val="95"/>
              </a:spcBef>
            </a:pPr>
            <a:r>
              <a:rPr sz="750" spc="37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These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senior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faculty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would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either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arrange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startup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loan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exchange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equity,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unsecured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loan,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a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private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grant,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or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partnering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relationship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that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can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involve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many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non-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monetary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forms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support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such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as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laboratory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space,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hardware,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technical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expertise.</a:t>
            </a:r>
            <a:endParaRPr sz="1700">
              <a:latin typeface="Tahoma"/>
              <a:cs typeface="Tahoma"/>
            </a:endParaRPr>
          </a:p>
          <a:p>
            <a:pPr marL="239395" marR="53975" indent="-227329">
              <a:lnSpc>
                <a:spcPct val="123600"/>
              </a:lnSpc>
              <a:spcBef>
                <a:spcPts val="295"/>
              </a:spcBef>
            </a:pPr>
            <a:r>
              <a:rPr sz="750" spc="39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Before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they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provide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funds,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5" dirty="0">
                <a:solidFill>
                  <a:srgbClr val="22373A"/>
                </a:solidFill>
                <a:latin typeface="Tahoma"/>
                <a:cs typeface="Tahoma"/>
              </a:rPr>
              <a:t>however,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these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networked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individuals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will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need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convinced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that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the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envisioned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startup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will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soon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profitable.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4360" y="114191"/>
            <a:ext cx="41592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1" spc="70" dirty="0">
                <a:solidFill>
                  <a:srgbClr val="FFFFFF"/>
                </a:solidFill>
                <a:latin typeface="Arial"/>
                <a:cs typeface="Arial"/>
              </a:rPr>
              <a:t>Me</a:t>
            </a:r>
            <a:endParaRPr sz="2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20" dirty="0"/>
              <a:t>2</a:t>
            </a:fld>
            <a:r>
              <a:rPr spc="-20" dirty="0"/>
              <a:t>/25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521614" y="779577"/>
            <a:ext cx="4813935" cy="666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5080" indent="-227329">
              <a:lnSpc>
                <a:spcPct val="123600"/>
              </a:lnSpc>
              <a:spcBef>
                <a:spcPts val="95"/>
              </a:spcBef>
            </a:pPr>
            <a:r>
              <a:rPr sz="750" b="0" spc="36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b="0" spc="-204" dirty="0">
                <a:solidFill>
                  <a:srgbClr val="22373A"/>
                </a:solidFill>
                <a:latin typeface="Tahoma"/>
                <a:cs typeface="Tahoma"/>
              </a:rPr>
              <a:t>I</a:t>
            </a:r>
            <a:r>
              <a:rPr sz="1700" b="0" spc="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b="0" spc="-70" dirty="0">
                <a:solidFill>
                  <a:srgbClr val="22373A"/>
                </a:solidFill>
                <a:latin typeface="Tahoma"/>
                <a:cs typeface="Tahoma"/>
              </a:rPr>
              <a:t>hold</a:t>
            </a:r>
            <a:r>
              <a:rPr sz="1700" b="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b="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b="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b="0" spc="-95" dirty="0">
                <a:solidFill>
                  <a:srgbClr val="22373A"/>
                </a:solidFill>
                <a:latin typeface="Tahoma"/>
                <a:cs typeface="Tahoma"/>
              </a:rPr>
              <a:t>Bachelors</a:t>
            </a:r>
            <a:r>
              <a:rPr sz="1700" b="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b="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b="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b="0" spc="-100" dirty="0">
                <a:solidFill>
                  <a:srgbClr val="22373A"/>
                </a:solidFill>
                <a:latin typeface="Tahoma"/>
                <a:cs typeface="Tahoma"/>
              </a:rPr>
              <a:t>Engineering</a:t>
            </a:r>
            <a:r>
              <a:rPr sz="1700" b="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b="0" spc="-60" dirty="0">
                <a:solidFill>
                  <a:srgbClr val="22373A"/>
                </a:solidFill>
                <a:latin typeface="Tahoma"/>
                <a:cs typeface="Tahoma"/>
              </a:rPr>
              <a:t>(Mechanical)</a:t>
            </a:r>
            <a:r>
              <a:rPr sz="1700" b="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b="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b="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b="0" spc="-50" dirty="0">
                <a:solidFill>
                  <a:srgbClr val="22373A"/>
                </a:solidFill>
                <a:latin typeface="Tahoma"/>
                <a:cs typeface="Tahoma"/>
              </a:rPr>
              <a:t>a </a:t>
            </a:r>
            <a:r>
              <a:rPr sz="1700" b="0" spc="-10" dirty="0">
                <a:solidFill>
                  <a:srgbClr val="22373A"/>
                </a:solidFill>
                <a:latin typeface="Tahoma"/>
                <a:cs typeface="Tahoma"/>
              </a:rPr>
              <a:t>Ph.D.</a:t>
            </a:r>
            <a:r>
              <a:rPr sz="1700" b="0" spc="-1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b="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b="0" spc="-114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b="0" spc="-10" dirty="0">
                <a:solidFill>
                  <a:srgbClr val="22373A"/>
                </a:solidFill>
                <a:latin typeface="Tahoma"/>
                <a:cs typeface="Tahoma"/>
              </a:rPr>
              <a:t>Statistics.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1614" y="1457770"/>
            <a:ext cx="4625975" cy="1946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98425" indent="-227329">
              <a:lnSpc>
                <a:spcPct val="123600"/>
              </a:lnSpc>
              <a:spcBef>
                <a:spcPts val="95"/>
              </a:spcBef>
            </a:pPr>
            <a:r>
              <a:rPr sz="750" spc="37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Following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my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34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5" dirty="0">
                <a:solidFill>
                  <a:srgbClr val="22373A"/>
                </a:solidFill>
                <a:latin typeface="Tahoma"/>
                <a:cs typeface="Tahoma"/>
              </a:rPr>
              <a:t>years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on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faculty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Lubar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College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Business,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University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of</a:t>
            </a:r>
            <a:endParaRPr sz="1700">
              <a:latin typeface="Tahoma"/>
              <a:cs typeface="Tahoma"/>
            </a:endParaRPr>
          </a:p>
          <a:p>
            <a:pPr marL="239395" marR="5080">
              <a:lnSpc>
                <a:spcPct val="123600"/>
              </a:lnSpc>
            </a:pP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Wisconsin-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Milwaukee,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4" dirty="0">
                <a:solidFill>
                  <a:srgbClr val="22373A"/>
                </a:solidFill>
                <a:latin typeface="Tahoma"/>
                <a:cs typeface="Tahoma"/>
              </a:rPr>
              <a:t>I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5" dirty="0">
                <a:solidFill>
                  <a:srgbClr val="22373A"/>
                </a:solidFill>
                <a:latin typeface="Tahoma"/>
                <a:cs typeface="Tahoma"/>
              </a:rPr>
              <a:t>am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now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director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my </a:t>
            </a:r>
            <a:r>
              <a:rPr sz="1700" i="1" spc="-60" dirty="0">
                <a:solidFill>
                  <a:srgbClr val="22373A"/>
                </a:solidFill>
                <a:latin typeface="Arial"/>
                <a:cs typeface="Arial"/>
              </a:rPr>
              <a:t>Profitable</a:t>
            </a:r>
            <a:r>
              <a:rPr sz="1700" i="1" spc="-15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i="1" spc="-70" dirty="0">
                <a:solidFill>
                  <a:srgbClr val="22373A"/>
                </a:solidFill>
                <a:latin typeface="Arial"/>
                <a:cs typeface="Arial"/>
              </a:rPr>
              <a:t>Biodiversity</a:t>
            </a:r>
            <a:r>
              <a:rPr sz="1700" i="1" spc="5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consultancy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an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70" dirty="0">
                <a:solidFill>
                  <a:srgbClr val="22373A"/>
                </a:solidFill>
                <a:latin typeface="Arial"/>
                <a:cs typeface="Arial"/>
              </a:rPr>
              <a:t>Industry </a:t>
            </a:r>
            <a:r>
              <a:rPr sz="1700" i="1" spc="-30" dirty="0">
                <a:solidFill>
                  <a:srgbClr val="22373A"/>
                </a:solidFill>
                <a:latin typeface="Arial"/>
                <a:cs typeface="Arial"/>
              </a:rPr>
              <a:t>Affiliate</a:t>
            </a:r>
            <a:r>
              <a:rPr sz="1700" i="1" spc="10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with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UCLA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Department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Computer Science.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94360" y="114191"/>
            <a:ext cx="461391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75" dirty="0"/>
              <a:t>Second</a:t>
            </a:r>
            <a:r>
              <a:rPr spc="-35" dirty="0"/>
              <a:t> </a:t>
            </a:r>
            <a:r>
              <a:rPr dirty="0"/>
              <a:t>best:</a:t>
            </a:r>
            <a:r>
              <a:rPr spc="155" dirty="0"/>
              <a:t> </a:t>
            </a:r>
            <a:r>
              <a:rPr spc="-45" dirty="0"/>
              <a:t>University</a:t>
            </a:r>
            <a:r>
              <a:rPr spc="-35" dirty="0"/>
              <a:t> </a:t>
            </a:r>
            <a:r>
              <a:rPr spc="-20" dirty="0"/>
              <a:t>venture</a:t>
            </a:r>
            <a:r>
              <a:rPr spc="-30" dirty="0"/>
              <a:t> </a:t>
            </a:r>
            <a:r>
              <a:rPr spc="-70" dirty="0"/>
              <a:t>funds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147691"/>
            <a:ext cx="1880870" cy="465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3384">
              <a:lnSpc>
                <a:spcPts val="1745"/>
              </a:lnSpc>
            </a:pPr>
            <a:r>
              <a:rPr sz="1700" spc="-145" dirty="0">
                <a:solidFill>
                  <a:srgbClr val="22373A"/>
                </a:solidFill>
                <a:latin typeface="Tahoma"/>
                <a:cs typeface="Tahoma"/>
              </a:rPr>
              <a:t>expenses</a:t>
            </a:r>
            <a:r>
              <a:rPr sz="1700" spc="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budget.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20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758330"/>
            <a:ext cx="4840605" cy="23044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65405" indent="-227329">
              <a:lnSpc>
                <a:spcPct val="123600"/>
              </a:lnSpc>
              <a:spcBef>
                <a:spcPts val="95"/>
              </a:spcBef>
            </a:pPr>
            <a:r>
              <a:rPr sz="750" spc="37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University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100" dirty="0">
                <a:solidFill>
                  <a:srgbClr val="22373A"/>
                </a:solidFill>
                <a:latin typeface="Arial"/>
                <a:cs typeface="Arial"/>
              </a:rPr>
              <a:t>venture</a:t>
            </a:r>
            <a:r>
              <a:rPr sz="1700" i="1" spc="40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i="1" spc="-105" dirty="0">
                <a:solidFill>
                  <a:srgbClr val="22373A"/>
                </a:solidFill>
                <a:latin typeface="Arial"/>
                <a:cs typeface="Arial"/>
              </a:rPr>
              <a:t>funds</a:t>
            </a:r>
            <a:r>
              <a:rPr sz="1700" i="1" spc="45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established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by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university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alumni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and/or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private/corporate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donors.</a:t>
            </a:r>
            <a:r>
              <a:rPr sz="1700" spc="10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Such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funds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intended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used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by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startups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that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aim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be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profitable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5" dirty="0">
                <a:solidFill>
                  <a:srgbClr val="22373A"/>
                </a:solidFill>
                <a:latin typeface="Tahoma"/>
                <a:cs typeface="Tahoma"/>
              </a:rPr>
              <a:t>near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future.</a:t>
            </a:r>
            <a:endParaRPr sz="1700">
              <a:latin typeface="Tahoma"/>
              <a:cs typeface="Tahoma"/>
            </a:endParaRPr>
          </a:p>
          <a:p>
            <a:pPr marL="239395" marR="5080" indent="-227329" algn="just">
              <a:lnSpc>
                <a:spcPct val="123600"/>
              </a:lnSpc>
              <a:spcBef>
                <a:spcPts val="295"/>
              </a:spcBef>
            </a:pPr>
            <a:r>
              <a:rPr sz="750" spc="33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convince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fund’s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board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of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its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profit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potential,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a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startup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will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60" dirty="0">
                <a:solidFill>
                  <a:srgbClr val="22373A"/>
                </a:solidFill>
                <a:latin typeface="Tahoma"/>
                <a:cs typeface="Tahoma"/>
              </a:rPr>
              <a:t>need</a:t>
            </a:r>
            <a:r>
              <a:rPr sz="1700" spc="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provide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(a)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plan,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(b)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a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marketing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analysis,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(c)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detailed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operating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760085" cy="3600450"/>
          </a:xfrm>
          <a:custGeom>
            <a:avLst/>
            <a:gdLst/>
            <a:ahLst/>
            <a:cxnLst/>
            <a:rect l="l" t="t" r="r" b="b"/>
            <a:pathLst>
              <a:path w="5760085" h="3600450">
                <a:moveTo>
                  <a:pt x="5759996" y="0"/>
                </a:moveTo>
                <a:lnTo>
                  <a:pt x="0" y="0"/>
                </a:lnTo>
                <a:lnTo>
                  <a:pt x="0" y="3600005"/>
                </a:lnTo>
                <a:lnTo>
                  <a:pt x="5759996" y="3600005"/>
                </a:lnTo>
                <a:lnTo>
                  <a:pt x="5759996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2"/>
            <a:ext cx="5760085" cy="960119"/>
          </a:xfrm>
          <a:custGeom>
            <a:avLst/>
            <a:gdLst/>
            <a:ahLst/>
            <a:cxnLst/>
            <a:rect l="l" t="t" r="r" b="b"/>
            <a:pathLst>
              <a:path w="5760085" h="960119">
                <a:moveTo>
                  <a:pt x="5759996" y="0"/>
                </a:moveTo>
                <a:lnTo>
                  <a:pt x="0" y="0"/>
                </a:lnTo>
                <a:lnTo>
                  <a:pt x="0" y="960119"/>
                </a:lnTo>
                <a:lnTo>
                  <a:pt x="5759996" y="960119"/>
                </a:lnTo>
                <a:lnTo>
                  <a:pt x="5759996" y="0"/>
                </a:lnTo>
                <a:close/>
              </a:path>
            </a:pathLst>
          </a:custGeom>
          <a:solidFill>
            <a:srgbClr val="02A6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194360" y="65335"/>
            <a:ext cx="4132579" cy="7531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399"/>
              </a:lnSpc>
              <a:spcBef>
                <a:spcPts val="95"/>
              </a:spcBef>
            </a:pPr>
            <a:r>
              <a:rPr dirty="0"/>
              <a:t>Third</a:t>
            </a:r>
            <a:r>
              <a:rPr spc="60" dirty="0"/>
              <a:t> </a:t>
            </a:r>
            <a:r>
              <a:rPr dirty="0"/>
              <a:t>best:</a:t>
            </a:r>
            <a:r>
              <a:rPr spc="295" dirty="0"/>
              <a:t> </a:t>
            </a:r>
            <a:r>
              <a:rPr spc="-60" dirty="0"/>
              <a:t>University-</a:t>
            </a:r>
            <a:r>
              <a:rPr spc="-10" dirty="0"/>
              <a:t>provided </a:t>
            </a:r>
            <a:r>
              <a:rPr spc="-35" dirty="0"/>
              <a:t>operational</a:t>
            </a:r>
            <a:r>
              <a:rPr spc="60" dirty="0"/>
              <a:t> </a:t>
            </a:r>
            <a:r>
              <a:rPr spc="-55" dirty="0"/>
              <a:t>support</a:t>
            </a:r>
            <a:r>
              <a:rPr spc="65" dirty="0"/>
              <a:t> </a:t>
            </a:r>
            <a:r>
              <a:rPr dirty="0"/>
              <a:t>to</a:t>
            </a:r>
            <a:r>
              <a:rPr spc="70" dirty="0"/>
              <a:t> </a:t>
            </a:r>
            <a:r>
              <a:rPr dirty="0"/>
              <a:t>the</a:t>
            </a:r>
            <a:r>
              <a:rPr spc="70" dirty="0"/>
              <a:t> </a:t>
            </a:r>
            <a:r>
              <a:rPr spc="-30" dirty="0"/>
              <a:t>startup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476787" y="3483042"/>
            <a:ext cx="304165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</a:rPr>
              <a:t>21/25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1614" y="1094270"/>
            <a:ext cx="4682490" cy="23044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227965" indent="-227329">
              <a:lnSpc>
                <a:spcPct val="123600"/>
              </a:lnSpc>
              <a:spcBef>
                <a:spcPts val="95"/>
              </a:spcBef>
            </a:pPr>
            <a:r>
              <a:rPr sz="750" spc="38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At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60" dirty="0">
                <a:solidFill>
                  <a:srgbClr val="22373A"/>
                </a:solidFill>
                <a:latin typeface="Tahoma"/>
                <a:cs typeface="Tahoma"/>
              </a:rPr>
              <a:t>some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universities,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125" dirty="0">
                <a:solidFill>
                  <a:srgbClr val="22373A"/>
                </a:solidFill>
                <a:latin typeface="Arial"/>
                <a:cs typeface="Arial"/>
              </a:rPr>
              <a:t>accelerators</a:t>
            </a:r>
            <a:r>
              <a:rPr sz="1700" i="1" spc="65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taking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on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a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larger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part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startup’s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efforts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become profitable.</a:t>
            </a:r>
            <a:endParaRPr sz="1700">
              <a:latin typeface="Tahoma"/>
              <a:cs typeface="Tahoma"/>
            </a:endParaRPr>
          </a:p>
          <a:p>
            <a:pPr marL="239395" marR="5080" indent="-227329">
              <a:lnSpc>
                <a:spcPct val="123600"/>
              </a:lnSpc>
              <a:spcBef>
                <a:spcPts val="295"/>
              </a:spcBef>
            </a:pPr>
            <a:r>
              <a:rPr sz="750" spc="36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See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example,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what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University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Michigan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is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doing</a:t>
            </a:r>
            <a:r>
              <a:rPr sz="1700" spc="30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(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www.inc.com/heidi-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mitchell/startups-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and-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universities-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are-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forging-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new-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synergies-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heres-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how/91237038).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10" dirty="0"/>
              <a:t>Fourth</a:t>
            </a:r>
            <a:r>
              <a:rPr spc="-50" dirty="0"/>
              <a:t> </a:t>
            </a:r>
            <a:r>
              <a:rPr dirty="0"/>
              <a:t>best:</a:t>
            </a:r>
            <a:r>
              <a:rPr spc="150" dirty="0"/>
              <a:t> </a:t>
            </a:r>
            <a:r>
              <a:rPr spc="-65" dirty="0"/>
              <a:t>Non-</a:t>
            </a:r>
            <a:r>
              <a:rPr spc="-40" dirty="0"/>
              <a:t>university</a:t>
            </a:r>
            <a:r>
              <a:rPr spc="-35" dirty="0"/>
              <a:t> </a:t>
            </a:r>
            <a:r>
              <a:rPr spc="-65" dirty="0"/>
              <a:t>accelerators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22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752336"/>
            <a:ext cx="4850765" cy="2624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28575" indent="-227329">
              <a:lnSpc>
                <a:spcPct val="123600"/>
              </a:lnSpc>
              <a:spcBef>
                <a:spcPts val="95"/>
              </a:spcBef>
            </a:pPr>
            <a:r>
              <a:rPr sz="750" spc="37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i="1" spc="-114" dirty="0">
                <a:solidFill>
                  <a:srgbClr val="22373A"/>
                </a:solidFill>
                <a:latin typeface="Arial"/>
                <a:cs typeface="Arial"/>
              </a:rPr>
              <a:t>Commercial</a:t>
            </a:r>
            <a:r>
              <a:rPr sz="1700" i="1" spc="45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i="1" spc="-160" dirty="0">
                <a:solidFill>
                  <a:srgbClr val="22373A"/>
                </a:solidFill>
                <a:latin typeface="Arial"/>
                <a:cs typeface="Arial"/>
              </a:rPr>
              <a:t>business</a:t>
            </a:r>
            <a:r>
              <a:rPr sz="1700" i="1" spc="40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i="1" spc="-105" dirty="0">
                <a:solidFill>
                  <a:srgbClr val="22373A"/>
                </a:solidFill>
                <a:latin typeface="Arial"/>
                <a:cs typeface="Arial"/>
              </a:rPr>
              <a:t>accelerators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.</a:t>
            </a:r>
            <a:r>
              <a:rPr sz="1700" spc="1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These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firms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that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provide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startup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funding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those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they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think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have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good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chance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becoming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profitable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endParaRPr sz="1700">
              <a:latin typeface="Tahoma"/>
              <a:cs typeface="Tahoma"/>
            </a:endParaRPr>
          </a:p>
          <a:p>
            <a:pPr marL="239395">
              <a:lnSpc>
                <a:spcPct val="100000"/>
              </a:lnSpc>
              <a:spcBef>
                <a:spcPts val="480"/>
              </a:spcBef>
            </a:pP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short-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term.</a:t>
            </a:r>
            <a:endParaRPr sz="1700">
              <a:latin typeface="Tahoma"/>
              <a:cs typeface="Tahoma"/>
            </a:endParaRPr>
          </a:p>
          <a:p>
            <a:pPr marL="239395" marR="5080" indent="-227329">
              <a:lnSpc>
                <a:spcPct val="123600"/>
              </a:lnSpc>
              <a:spcBef>
                <a:spcPts val="295"/>
              </a:spcBef>
            </a:pPr>
            <a:r>
              <a:rPr sz="750" spc="32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Their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decision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process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is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not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open.</a:t>
            </a:r>
            <a:r>
              <a:rPr sz="1700" spc="1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Many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them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are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well-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known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such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as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Y-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Combinator.</a:t>
            </a:r>
            <a:r>
              <a:rPr sz="1700" spc="9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See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Georgia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Tech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site:</a:t>
            </a:r>
            <a:endParaRPr sz="1700">
              <a:latin typeface="Tahoma"/>
              <a:cs typeface="Tahoma"/>
            </a:endParaRPr>
          </a:p>
          <a:p>
            <a:pPr marL="239395">
              <a:lnSpc>
                <a:spcPct val="100000"/>
              </a:lnSpc>
              <a:spcBef>
                <a:spcPts val="484"/>
              </a:spcBef>
            </a:pPr>
            <a:r>
              <a:rPr sz="1700" spc="-8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https://innovation.gatech.edu/funding-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your-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startup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How</a:t>
            </a:r>
            <a:r>
              <a:rPr spc="40" dirty="0"/>
              <a:t> </a:t>
            </a:r>
            <a:r>
              <a:rPr dirty="0"/>
              <a:t>to</a:t>
            </a:r>
            <a:r>
              <a:rPr spc="40" dirty="0"/>
              <a:t> </a:t>
            </a:r>
            <a:r>
              <a:rPr dirty="0"/>
              <a:t>get</a:t>
            </a:r>
            <a:r>
              <a:rPr spc="45" dirty="0"/>
              <a:t> </a:t>
            </a:r>
            <a:r>
              <a:rPr spc="-60" dirty="0"/>
              <a:t>something</a:t>
            </a:r>
            <a:r>
              <a:rPr spc="35" dirty="0"/>
              <a:t> </a:t>
            </a:r>
            <a:r>
              <a:rPr dirty="0"/>
              <a:t>out</a:t>
            </a:r>
            <a:r>
              <a:rPr spc="45" dirty="0"/>
              <a:t> </a:t>
            </a:r>
            <a:r>
              <a:rPr dirty="0"/>
              <a:t>of</a:t>
            </a:r>
            <a:r>
              <a:rPr spc="40" dirty="0"/>
              <a:t> </a:t>
            </a:r>
            <a:r>
              <a:rPr dirty="0"/>
              <a:t>the</a:t>
            </a:r>
            <a:r>
              <a:rPr spc="40" dirty="0"/>
              <a:t> </a:t>
            </a:r>
            <a:r>
              <a:rPr spc="-20" dirty="0"/>
              <a:t>Practicum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23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7294" y="1257453"/>
            <a:ext cx="4873625" cy="1626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3600"/>
              </a:lnSpc>
              <a:spcBef>
                <a:spcPts val="95"/>
              </a:spcBef>
            </a:pP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An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example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plan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will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be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handed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out.</a:t>
            </a:r>
            <a:r>
              <a:rPr sz="1700" spc="1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This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example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entails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a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drone-based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location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service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with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an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attached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project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that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monitors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ocean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water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for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shark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DNA.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These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observations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used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estimate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the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abundance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endangered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shark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species.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10" dirty="0"/>
              <a:t>Practicum</a:t>
            </a:r>
            <a:r>
              <a:rPr spc="-15" dirty="0"/>
              <a:t> </a:t>
            </a:r>
            <a:r>
              <a:rPr spc="-65" dirty="0"/>
              <a:t>instructions</a:t>
            </a:r>
            <a:r>
              <a:rPr spc="-5" dirty="0"/>
              <a:t> </a:t>
            </a:r>
            <a:r>
              <a:rPr spc="-55" dirty="0"/>
              <a:t>continued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24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1259739"/>
            <a:ext cx="4890770" cy="1664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474980" indent="-227329">
              <a:lnSpc>
                <a:spcPct val="123600"/>
              </a:lnSpc>
              <a:spcBef>
                <a:spcPts val="95"/>
              </a:spcBef>
            </a:pPr>
            <a:r>
              <a:rPr sz="750" spc="35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each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task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this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example,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an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entry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has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been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written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shark-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monitoring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spinoff.</a:t>
            </a:r>
            <a:endParaRPr sz="1700">
              <a:latin typeface="Tahoma"/>
              <a:cs typeface="Tahoma"/>
            </a:endParaRPr>
          </a:p>
          <a:p>
            <a:pPr marL="239395" marR="5080" indent="-227329">
              <a:lnSpc>
                <a:spcPct val="123600"/>
              </a:lnSpc>
              <a:spcBef>
                <a:spcPts val="295"/>
              </a:spcBef>
            </a:pPr>
            <a:r>
              <a:rPr sz="750" spc="31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Below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that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entry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is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blank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space.</a:t>
            </a:r>
            <a:r>
              <a:rPr sz="1700" spc="10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Please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write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this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space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what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you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think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would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fulfill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this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task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your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spc="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idea.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65" dirty="0"/>
              <a:t>Example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25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7294" y="1154672"/>
            <a:ext cx="5017135" cy="18319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3600"/>
              </a:lnSpc>
              <a:spcBef>
                <a:spcPts val="95"/>
              </a:spcBef>
            </a:pP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Customer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channels:</a:t>
            </a:r>
            <a:r>
              <a:rPr sz="1700" spc="8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“Friends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Oceans”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social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media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special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interest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chat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groups,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“green”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networks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on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LinkedIn,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Facebook.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——————————————————————–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Customer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channels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your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idea:</a:t>
            </a:r>
            <a:r>
              <a:rPr sz="1700" spc="1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??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95" dirty="0"/>
              <a:t>Me</a:t>
            </a:r>
            <a:r>
              <a:rPr spc="185" dirty="0"/>
              <a:t> </a:t>
            </a:r>
            <a:r>
              <a:rPr spc="-65" dirty="0"/>
              <a:t>continued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3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760616"/>
            <a:ext cx="4890770" cy="2662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346075" indent="-227329">
              <a:lnSpc>
                <a:spcPct val="123600"/>
              </a:lnSpc>
              <a:spcBef>
                <a:spcPts val="95"/>
              </a:spcBef>
            </a:pPr>
            <a:r>
              <a:rPr sz="750" spc="37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My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publications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include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an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article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10" dirty="0">
                <a:solidFill>
                  <a:srgbClr val="22373A"/>
                </a:solidFill>
                <a:latin typeface="Arial"/>
                <a:cs typeface="Arial"/>
              </a:rPr>
              <a:t>Ecological </a:t>
            </a:r>
            <a:r>
              <a:rPr sz="1700" i="1" spc="-75" dirty="0">
                <a:solidFill>
                  <a:srgbClr val="22373A"/>
                </a:solidFill>
                <a:latin typeface="Arial"/>
                <a:cs typeface="Arial"/>
              </a:rPr>
              <a:t>Applications</a:t>
            </a:r>
            <a:r>
              <a:rPr sz="1700" i="1" spc="-45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one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110" dirty="0">
                <a:solidFill>
                  <a:srgbClr val="22373A"/>
                </a:solidFill>
                <a:latin typeface="Arial"/>
                <a:cs typeface="Arial"/>
              </a:rPr>
              <a:t>Ecological</a:t>
            </a:r>
            <a:r>
              <a:rPr sz="1700" i="1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i="1" spc="-60" dirty="0">
                <a:solidFill>
                  <a:srgbClr val="22373A"/>
                </a:solidFill>
                <a:latin typeface="Arial"/>
                <a:cs typeface="Arial"/>
              </a:rPr>
              <a:t>Modelling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.</a:t>
            </a:r>
            <a:r>
              <a:rPr sz="1700" spc="1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See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  <a:hlinkClick r:id="rId3"/>
              </a:rPr>
              <a:t>www.profitablebiodiversity.com</a:t>
            </a:r>
            <a:r>
              <a:rPr sz="1700" spc="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my</a:t>
            </a:r>
            <a:r>
              <a:rPr sz="1700" spc="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CV.</a:t>
            </a:r>
            <a:endParaRPr sz="1700">
              <a:latin typeface="Tahoma"/>
              <a:cs typeface="Tahoma"/>
            </a:endParaRPr>
          </a:p>
          <a:p>
            <a:pPr marL="239395" marR="499745" indent="-227329">
              <a:lnSpc>
                <a:spcPct val="123600"/>
              </a:lnSpc>
              <a:spcBef>
                <a:spcPts val="295"/>
              </a:spcBef>
            </a:pPr>
            <a:r>
              <a:rPr sz="750" spc="40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My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consultancy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helps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private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enterprise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create </a:t>
            </a:r>
            <a:r>
              <a:rPr sz="1700" i="1" spc="-75" dirty="0">
                <a:solidFill>
                  <a:srgbClr val="22373A"/>
                </a:solidFill>
                <a:latin typeface="Arial"/>
                <a:cs typeface="Arial"/>
              </a:rPr>
              <a:t>profitable</a:t>
            </a:r>
            <a:r>
              <a:rPr sz="1700" i="1" spc="35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offerings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5" dirty="0">
                <a:solidFill>
                  <a:srgbClr val="22373A"/>
                </a:solidFill>
                <a:latin typeface="Tahoma"/>
                <a:cs typeface="Tahoma"/>
              </a:rPr>
              <a:t>whose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sale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indirectly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benefits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biodiversity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conservation.</a:t>
            </a:r>
            <a:endParaRPr sz="1700">
              <a:latin typeface="Tahoma"/>
              <a:cs typeface="Tahoma"/>
            </a:endParaRPr>
          </a:p>
          <a:p>
            <a:pPr marL="239395" marR="5080" indent="-227329">
              <a:lnSpc>
                <a:spcPct val="123600"/>
              </a:lnSpc>
              <a:spcBef>
                <a:spcPts val="300"/>
              </a:spcBef>
            </a:pPr>
            <a:r>
              <a:rPr sz="750" spc="35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These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slides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at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above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website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along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with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set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notes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that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includes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all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links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mentioned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herein.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50" dirty="0"/>
              <a:t>What</a:t>
            </a:r>
            <a:r>
              <a:rPr spc="80" dirty="0"/>
              <a:t> </a:t>
            </a:r>
            <a:r>
              <a:rPr spc="-35" dirty="0"/>
              <a:t>is</a:t>
            </a:r>
            <a:r>
              <a:rPr spc="90" dirty="0"/>
              <a:t> </a:t>
            </a:r>
            <a:r>
              <a:rPr dirty="0"/>
              <a:t>the</a:t>
            </a:r>
            <a:r>
              <a:rPr spc="90" dirty="0"/>
              <a:t> </a:t>
            </a:r>
            <a:r>
              <a:rPr spc="-90" dirty="0"/>
              <a:t>problem?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4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1021499"/>
            <a:ext cx="4859655" cy="2059939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750" spc="35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Ecology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is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an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era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uncertain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funding.</a:t>
            </a:r>
            <a:endParaRPr sz="1700">
              <a:latin typeface="Tahoma"/>
              <a:cs typeface="Tahoma"/>
            </a:endParaRPr>
          </a:p>
          <a:p>
            <a:pPr marL="239395" marR="248285" indent="-227329">
              <a:lnSpc>
                <a:spcPct val="123600"/>
              </a:lnSpc>
              <a:spcBef>
                <a:spcPts val="295"/>
              </a:spcBef>
            </a:pPr>
            <a:r>
              <a:rPr sz="750" spc="38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But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biodiversity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conservation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projects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particular,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expensive.</a:t>
            </a:r>
            <a:endParaRPr sz="1700">
              <a:latin typeface="Tahoma"/>
              <a:cs typeface="Tahoma"/>
            </a:endParaRPr>
          </a:p>
          <a:p>
            <a:pPr marL="239395" marR="5080" indent="-227329">
              <a:lnSpc>
                <a:spcPct val="123600"/>
              </a:lnSpc>
              <a:spcBef>
                <a:spcPts val="300"/>
              </a:spcBef>
            </a:pPr>
            <a:r>
              <a:rPr sz="750" spc="409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Taxpayer-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funded</a:t>
            </a:r>
            <a:r>
              <a:rPr sz="1700" spc="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grants,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laws,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regulations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may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not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stay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in-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force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over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periods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that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are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long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enough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to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sustain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biodiversity.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50" dirty="0"/>
              <a:t>What</a:t>
            </a:r>
            <a:r>
              <a:rPr spc="80" dirty="0"/>
              <a:t> </a:t>
            </a:r>
            <a:r>
              <a:rPr spc="-35" dirty="0"/>
              <a:t>is</a:t>
            </a:r>
            <a:r>
              <a:rPr spc="90" dirty="0"/>
              <a:t> </a:t>
            </a:r>
            <a:r>
              <a:rPr dirty="0"/>
              <a:t>the</a:t>
            </a:r>
            <a:r>
              <a:rPr spc="90" dirty="0"/>
              <a:t> </a:t>
            </a:r>
            <a:r>
              <a:rPr spc="-85" dirty="0"/>
              <a:t>solution?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5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918388"/>
            <a:ext cx="4880610" cy="23044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5080" indent="-227329">
              <a:lnSpc>
                <a:spcPct val="123600"/>
              </a:lnSpc>
              <a:spcBef>
                <a:spcPts val="95"/>
              </a:spcBef>
            </a:pPr>
            <a:r>
              <a:rPr sz="750" spc="39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Ecologists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learn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implement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nuts-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and-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bolts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of 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rolling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out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profitable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product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or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service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(called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here,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75" dirty="0">
                <a:solidFill>
                  <a:srgbClr val="22373A"/>
                </a:solidFill>
                <a:latin typeface="Arial"/>
                <a:cs typeface="Arial"/>
              </a:rPr>
              <a:t>biodiversity</a:t>
            </a:r>
            <a:r>
              <a:rPr sz="1700" i="1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i="1" spc="-80" dirty="0">
                <a:solidFill>
                  <a:srgbClr val="22373A"/>
                </a:solidFill>
                <a:latin typeface="Arial"/>
                <a:cs typeface="Arial"/>
              </a:rPr>
              <a:t>offering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)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that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helps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conserve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biodiversity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through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its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attached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75" dirty="0">
                <a:solidFill>
                  <a:srgbClr val="22373A"/>
                </a:solidFill>
                <a:latin typeface="Arial"/>
                <a:cs typeface="Arial"/>
              </a:rPr>
              <a:t>biodiversity</a:t>
            </a:r>
            <a:r>
              <a:rPr sz="1700" i="1" spc="15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i="1" spc="-10" dirty="0">
                <a:solidFill>
                  <a:srgbClr val="22373A"/>
                </a:solidFill>
                <a:latin typeface="Arial"/>
                <a:cs typeface="Arial"/>
              </a:rPr>
              <a:t>project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.</a:t>
            </a:r>
            <a:endParaRPr sz="1700">
              <a:latin typeface="Tahoma"/>
              <a:cs typeface="Tahoma"/>
            </a:endParaRPr>
          </a:p>
          <a:p>
            <a:pPr marL="239395" marR="353060" indent="-227329">
              <a:lnSpc>
                <a:spcPct val="123600"/>
              </a:lnSpc>
              <a:spcBef>
                <a:spcPts val="295"/>
              </a:spcBef>
            </a:pPr>
            <a:r>
              <a:rPr sz="750" spc="40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Sustained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biodiversity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conservation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5" dirty="0">
                <a:solidFill>
                  <a:srgbClr val="22373A"/>
                </a:solidFill>
                <a:latin typeface="Tahoma"/>
                <a:cs typeface="Tahoma"/>
              </a:rPr>
              <a:t>may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only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be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possible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if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for-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profit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firms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make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5" dirty="0">
                <a:solidFill>
                  <a:srgbClr val="22373A"/>
                </a:solidFill>
                <a:latin typeface="Tahoma"/>
                <a:cs typeface="Tahoma"/>
              </a:rPr>
              <a:t>money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off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such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offerings</a:t>
            </a:r>
            <a:r>
              <a:rPr sz="1700" spc="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associated</a:t>
            </a:r>
            <a:r>
              <a:rPr sz="1700" spc="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projects.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94360" y="114191"/>
            <a:ext cx="136461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Major</a:t>
            </a:r>
            <a:r>
              <a:rPr spc="220" dirty="0"/>
              <a:t> </a:t>
            </a:r>
            <a:r>
              <a:rPr spc="-120" dirty="0"/>
              <a:t>snag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6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3600"/>
              </a:lnSpc>
              <a:spcBef>
                <a:spcPts val="95"/>
              </a:spcBef>
            </a:pPr>
            <a:r>
              <a:rPr dirty="0"/>
              <a:t>But</a:t>
            </a:r>
            <a:r>
              <a:rPr spc="-95" dirty="0"/>
              <a:t> </a:t>
            </a:r>
            <a:r>
              <a:rPr dirty="0"/>
              <a:t>to</a:t>
            </a:r>
            <a:r>
              <a:rPr spc="-20" dirty="0"/>
              <a:t> </a:t>
            </a:r>
            <a:r>
              <a:rPr spc="-110" dirty="0"/>
              <a:t>successfuly</a:t>
            </a:r>
            <a:r>
              <a:rPr spc="-25" dirty="0"/>
              <a:t> </a:t>
            </a:r>
            <a:r>
              <a:rPr spc="-55" dirty="0"/>
              <a:t>start</a:t>
            </a:r>
            <a:r>
              <a:rPr spc="-25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spc="-75" dirty="0"/>
              <a:t>small</a:t>
            </a:r>
            <a:r>
              <a:rPr spc="-20" dirty="0"/>
              <a:t> </a:t>
            </a:r>
            <a:r>
              <a:rPr spc="-120" dirty="0"/>
              <a:t>business,</a:t>
            </a:r>
            <a:r>
              <a:rPr spc="-15" dirty="0"/>
              <a:t> </a:t>
            </a:r>
            <a:r>
              <a:rPr spc="-150" dirty="0"/>
              <a:t>one</a:t>
            </a:r>
            <a:r>
              <a:rPr spc="5" dirty="0"/>
              <a:t> </a:t>
            </a:r>
            <a:r>
              <a:rPr spc="-155" dirty="0"/>
              <a:t>needs</a:t>
            </a:r>
            <a:r>
              <a:rPr spc="5" dirty="0"/>
              <a:t> </a:t>
            </a:r>
            <a:r>
              <a:rPr spc="-25" dirty="0"/>
              <a:t>to </a:t>
            </a:r>
            <a:r>
              <a:rPr spc="-135" dirty="0"/>
              <a:t>secure</a:t>
            </a:r>
            <a:r>
              <a:rPr dirty="0"/>
              <a:t> </a:t>
            </a:r>
            <a:r>
              <a:rPr i="1" spc="-55" dirty="0">
                <a:latin typeface="Arial"/>
                <a:cs typeface="Arial"/>
              </a:rPr>
              <a:t>startup</a:t>
            </a:r>
            <a:r>
              <a:rPr i="1" spc="-65" dirty="0">
                <a:latin typeface="Arial"/>
                <a:cs typeface="Arial"/>
              </a:rPr>
              <a:t> </a:t>
            </a:r>
            <a:r>
              <a:rPr i="1" spc="-80" dirty="0">
                <a:latin typeface="Arial"/>
                <a:cs typeface="Arial"/>
              </a:rPr>
              <a:t>funding</a:t>
            </a:r>
            <a:r>
              <a:rPr i="1" spc="20" dirty="0">
                <a:latin typeface="Arial"/>
                <a:cs typeface="Arial"/>
              </a:rPr>
              <a:t> </a:t>
            </a:r>
            <a:r>
              <a:rPr spc="-114" dirty="0"/>
              <a:t>and</a:t>
            </a:r>
            <a:r>
              <a:rPr spc="-20" dirty="0"/>
              <a:t> </a:t>
            </a:r>
            <a:r>
              <a:rPr spc="-80" dirty="0"/>
              <a:t>the</a:t>
            </a:r>
            <a:r>
              <a:rPr spc="-30" dirty="0"/>
              <a:t> </a:t>
            </a:r>
            <a:r>
              <a:rPr spc="-90" dirty="0"/>
              <a:t>most</a:t>
            </a:r>
            <a:r>
              <a:rPr spc="-35" dirty="0"/>
              <a:t> </a:t>
            </a:r>
            <a:r>
              <a:rPr spc="-95" dirty="0"/>
              <a:t>effective</a:t>
            </a:r>
            <a:r>
              <a:rPr spc="-40" dirty="0"/>
              <a:t> </a:t>
            </a:r>
            <a:r>
              <a:rPr spc="-160" dirty="0"/>
              <a:t>way</a:t>
            </a:r>
            <a:r>
              <a:rPr spc="10" dirty="0"/>
              <a:t> </a:t>
            </a:r>
            <a:r>
              <a:rPr dirty="0"/>
              <a:t>to</a:t>
            </a:r>
            <a:r>
              <a:rPr spc="-35" dirty="0"/>
              <a:t> </a:t>
            </a:r>
            <a:r>
              <a:rPr spc="-25" dirty="0"/>
              <a:t>do that</a:t>
            </a:r>
            <a:r>
              <a:rPr spc="-110" dirty="0"/>
              <a:t> </a:t>
            </a:r>
            <a:r>
              <a:rPr spc="-10" dirty="0"/>
              <a:t>is</a:t>
            </a:r>
            <a:r>
              <a:rPr spc="-125" dirty="0"/>
              <a:t> </a:t>
            </a:r>
            <a:r>
              <a:rPr dirty="0"/>
              <a:t>to</a:t>
            </a:r>
            <a:r>
              <a:rPr spc="-95" dirty="0"/>
              <a:t> </a:t>
            </a:r>
            <a:r>
              <a:rPr spc="-70" dirty="0"/>
              <a:t>write</a:t>
            </a:r>
            <a:r>
              <a:rPr spc="-65" dirty="0"/>
              <a:t> </a:t>
            </a:r>
            <a:r>
              <a:rPr dirty="0"/>
              <a:t>a</a:t>
            </a:r>
            <a:r>
              <a:rPr spc="-75" dirty="0"/>
              <a:t> </a:t>
            </a:r>
            <a:r>
              <a:rPr i="1" spc="-160" dirty="0">
                <a:latin typeface="Arial"/>
                <a:cs typeface="Arial"/>
              </a:rPr>
              <a:t>business</a:t>
            </a:r>
            <a:r>
              <a:rPr i="1" spc="45" dirty="0">
                <a:latin typeface="Arial"/>
                <a:cs typeface="Arial"/>
              </a:rPr>
              <a:t> </a:t>
            </a:r>
            <a:r>
              <a:rPr i="1" spc="-80" dirty="0">
                <a:latin typeface="Arial"/>
                <a:cs typeface="Arial"/>
              </a:rPr>
              <a:t>plan</a:t>
            </a:r>
            <a:r>
              <a:rPr i="1" spc="-10" dirty="0">
                <a:latin typeface="Arial"/>
                <a:cs typeface="Arial"/>
              </a:rPr>
              <a:t> </a:t>
            </a:r>
            <a:r>
              <a:rPr spc="-25" dirty="0"/>
              <a:t>that</a:t>
            </a:r>
            <a:r>
              <a:rPr spc="-80" dirty="0"/>
              <a:t> </a:t>
            </a:r>
            <a:r>
              <a:rPr spc="-105" dirty="0"/>
              <a:t>convinces</a:t>
            </a:r>
            <a:r>
              <a:rPr spc="-25" dirty="0"/>
              <a:t> </a:t>
            </a:r>
            <a:r>
              <a:rPr spc="-10" dirty="0"/>
              <a:t>potential </a:t>
            </a:r>
            <a:r>
              <a:rPr spc="-105" dirty="0"/>
              <a:t>investors</a:t>
            </a:r>
            <a:r>
              <a:rPr spc="-30" dirty="0"/>
              <a:t> </a:t>
            </a:r>
            <a:r>
              <a:rPr spc="-25" dirty="0"/>
              <a:t>that</a:t>
            </a:r>
            <a:r>
              <a:rPr spc="-80" dirty="0"/>
              <a:t> </a:t>
            </a:r>
            <a:r>
              <a:rPr spc="-85" dirty="0"/>
              <a:t>the</a:t>
            </a:r>
            <a:r>
              <a:rPr spc="-35" dirty="0"/>
              <a:t> </a:t>
            </a:r>
            <a:r>
              <a:rPr spc="-114" dirty="0"/>
              <a:t>venture</a:t>
            </a:r>
            <a:r>
              <a:rPr spc="-20" dirty="0"/>
              <a:t> will</a:t>
            </a:r>
            <a:r>
              <a:rPr spc="-30" dirty="0"/>
              <a:t> </a:t>
            </a:r>
            <a:r>
              <a:rPr spc="-70" dirty="0"/>
              <a:t>quickly</a:t>
            </a:r>
            <a:r>
              <a:rPr spc="-35" dirty="0"/>
              <a:t> </a:t>
            </a:r>
            <a:r>
              <a:rPr spc="-135" dirty="0"/>
              <a:t>become</a:t>
            </a:r>
            <a:r>
              <a:rPr dirty="0"/>
              <a:t> </a:t>
            </a:r>
            <a:r>
              <a:rPr spc="-65" dirty="0"/>
              <a:t>profitable.</a:t>
            </a: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65" dirty="0"/>
              <a:t>Agenda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7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7294" y="1170394"/>
            <a:ext cx="4537075" cy="1804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4139">
              <a:lnSpc>
                <a:spcPct val="123600"/>
              </a:lnSpc>
              <a:spcBef>
                <a:spcPts val="95"/>
              </a:spcBef>
            </a:pP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This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workshop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will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run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90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minutes.</a:t>
            </a:r>
            <a:r>
              <a:rPr sz="1700" spc="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first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25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minutes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will</a:t>
            </a:r>
            <a:endParaRPr sz="1700">
              <a:latin typeface="Tahoma"/>
              <a:cs typeface="Tahoma"/>
            </a:endParaRPr>
          </a:p>
          <a:p>
            <a:pPr marL="413384" indent="-287020">
              <a:lnSpc>
                <a:spcPct val="100000"/>
              </a:lnSpc>
              <a:spcBef>
                <a:spcPts val="1585"/>
              </a:spcBef>
              <a:buFont typeface="Arial"/>
              <a:buAutoNum type="arabicPeriod"/>
              <a:tabLst>
                <a:tab pos="413384" algn="l"/>
              </a:tabLst>
            </a:pP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Give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resources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funding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university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spinoffs.</a:t>
            </a:r>
            <a:endParaRPr sz="1700">
              <a:latin typeface="Tahoma"/>
              <a:cs typeface="Tahoma"/>
            </a:endParaRPr>
          </a:p>
          <a:p>
            <a:pPr marL="413384" marR="5080" indent="-287655">
              <a:lnSpc>
                <a:spcPct val="123600"/>
              </a:lnSpc>
              <a:spcBef>
                <a:spcPts val="300"/>
              </a:spcBef>
              <a:buFont typeface="Arial"/>
              <a:buAutoNum type="arabicPeriod"/>
              <a:tabLst>
                <a:tab pos="413384" algn="l"/>
              </a:tabLst>
            </a:pP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Give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brief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instructions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for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how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participate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in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the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Practicum.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30" dirty="0"/>
              <a:t>Practicum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8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758330"/>
            <a:ext cx="4698365" cy="2624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80645" indent="-227329">
              <a:lnSpc>
                <a:spcPct val="123600"/>
              </a:lnSpc>
              <a:spcBef>
                <a:spcPts val="95"/>
              </a:spcBef>
            </a:pPr>
            <a:r>
              <a:rPr sz="750" spc="35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remaining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time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will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practicum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wherein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participants,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using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checklist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from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U.S.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Small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Administration,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sketch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plan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for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starting</a:t>
            </a:r>
            <a:r>
              <a:rPr sz="1700" spc="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their</a:t>
            </a:r>
            <a:r>
              <a:rPr sz="1700" spc="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own</a:t>
            </a:r>
            <a:r>
              <a:rPr sz="1700" spc="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ecologically-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focused</a:t>
            </a:r>
            <a:r>
              <a:rPr sz="1700" spc="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business.</a:t>
            </a:r>
            <a:endParaRPr sz="1700">
              <a:latin typeface="Tahoma"/>
              <a:cs typeface="Tahoma"/>
            </a:endParaRPr>
          </a:p>
          <a:p>
            <a:pPr marL="239395" marR="5080" indent="-227329">
              <a:lnSpc>
                <a:spcPct val="123600"/>
              </a:lnSpc>
              <a:spcBef>
                <a:spcPts val="295"/>
              </a:spcBef>
            </a:pPr>
            <a:r>
              <a:rPr sz="750" spc="33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4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do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this,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participants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will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modify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handout</a:t>
            </a:r>
            <a:r>
              <a:rPr sz="1700" spc="-3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5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0" dirty="0">
                <a:solidFill>
                  <a:srgbClr val="22373A"/>
                </a:solidFill>
                <a:latin typeface="Tahoma"/>
                <a:cs typeface="Tahoma"/>
              </a:rPr>
              <a:t>an </a:t>
            </a:r>
            <a:r>
              <a:rPr sz="1700" spc="-130" dirty="0">
                <a:solidFill>
                  <a:srgbClr val="22373A"/>
                </a:solidFill>
                <a:latin typeface="Tahoma"/>
                <a:cs typeface="Tahoma"/>
              </a:rPr>
              <a:t>example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business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plan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5" dirty="0">
                <a:solidFill>
                  <a:srgbClr val="22373A"/>
                </a:solidFill>
                <a:latin typeface="Tahoma"/>
                <a:cs typeface="Tahoma"/>
              </a:rPr>
              <a:t>as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0" dirty="0">
                <a:solidFill>
                  <a:srgbClr val="22373A"/>
                </a:solidFill>
                <a:latin typeface="Tahoma"/>
                <a:cs typeface="Tahoma"/>
              </a:rPr>
              <a:t>needed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to</a:t>
            </a:r>
            <a:r>
              <a:rPr sz="1700" spc="-5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22373A"/>
                </a:solidFill>
                <a:latin typeface="Tahoma"/>
                <a:cs typeface="Tahoma"/>
              </a:rPr>
              <a:t>nail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5" dirty="0">
                <a:solidFill>
                  <a:srgbClr val="22373A"/>
                </a:solidFill>
                <a:latin typeface="Tahoma"/>
                <a:cs typeface="Tahoma"/>
              </a:rPr>
              <a:t>down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how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their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55" dirty="0">
                <a:solidFill>
                  <a:srgbClr val="22373A"/>
                </a:solidFill>
                <a:latin typeface="Tahoma"/>
                <a:cs typeface="Tahoma"/>
              </a:rPr>
              <a:t>own</a:t>
            </a:r>
            <a:r>
              <a:rPr sz="1700" spc="1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ecologically-</a:t>
            </a:r>
            <a:r>
              <a:rPr sz="1700" spc="-110" dirty="0">
                <a:solidFill>
                  <a:srgbClr val="22373A"/>
                </a:solidFill>
                <a:latin typeface="Tahoma"/>
                <a:cs typeface="Tahoma"/>
              </a:rPr>
              <a:t>focused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idea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could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be</a:t>
            </a:r>
            <a:r>
              <a:rPr sz="1700" spc="-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turned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into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a</a:t>
            </a:r>
            <a:r>
              <a:rPr sz="1700" spc="-1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22373A"/>
                </a:solidFill>
                <a:latin typeface="Tahoma"/>
                <a:cs typeface="Tahoma"/>
              </a:rPr>
              <a:t>profitable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venture.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94360" y="114191"/>
            <a:ext cx="488188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65" dirty="0"/>
              <a:t>Tasks</a:t>
            </a:r>
            <a:r>
              <a:rPr spc="45" dirty="0"/>
              <a:t> </a:t>
            </a:r>
            <a:r>
              <a:rPr spc="-60" dirty="0"/>
              <a:t>needed</a:t>
            </a:r>
            <a:r>
              <a:rPr spc="50" dirty="0"/>
              <a:t> </a:t>
            </a:r>
            <a:r>
              <a:rPr dirty="0"/>
              <a:t>to</a:t>
            </a:r>
            <a:r>
              <a:rPr spc="50" dirty="0"/>
              <a:t> </a:t>
            </a:r>
            <a:r>
              <a:rPr spc="-60" dirty="0"/>
              <a:t>develop</a:t>
            </a:r>
            <a:r>
              <a:rPr spc="50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spc="-140" dirty="0"/>
              <a:t>business</a:t>
            </a:r>
            <a:r>
              <a:rPr spc="50" dirty="0"/>
              <a:t> </a:t>
            </a:r>
            <a:r>
              <a:rPr spc="-35" dirty="0"/>
              <a:t>plan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294" y="3483042"/>
            <a:ext cx="1800860" cy="130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sz="800" b="1" spc="-1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Starting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An</a:t>
            </a:r>
            <a:r>
              <a:rPr sz="800" b="1" spc="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4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Ecology-</a:t>
            </a:r>
            <a:r>
              <a:rPr sz="800" b="1" spc="-50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Focused</a:t>
            </a:r>
            <a:r>
              <a:rPr sz="800" b="1" spc="3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800" b="1" spc="-55" dirty="0">
                <a:solidFill>
                  <a:srgbClr val="22373A"/>
                </a:solidFill>
                <a:latin typeface="Arial"/>
                <a:cs typeface="Arial"/>
                <a:hlinkClick r:id="rId2" action="ppaction://hlinksldjump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0"/>
              </a:lnSpc>
            </a:pPr>
            <a:r>
              <a:rPr dirty="0"/>
              <a:t>ESA</a:t>
            </a:r>
            <a:r>
              <a:rPr spc="-5" dirty="0"/>
              <a:t> </a:t>
            </a:r>
            <a:r>
              <a:rPr spc="-10" dirty="0"/>
              <a:t>Meetings</a:t>
            </a:r>
            <a:r>
              <a:rPr spc="-5" dirty="0"/>
              <a:t> </a:t>
            </a:r>
            <a:r>
              <a:rPr spc="-20" dirty="0"/>
              <a:t>July</a:t>
            </a:r>
            <a:r>
              <a:rPr spc="-10" dirty="0"/>
              <a:t> </a:t>
            </a:r>
            <a:r>
              <a:rPr spc="-20" dirty="0"/>
              <a:t>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0"/>
              </a:lnSpc>
            </a:pPr>
            <a:fld id="{81D60167-4931-47E6-BA6A-407CBD079E47}" type="slidenum">
              <a:rPr spc="-10" dirty="0"/>
              <a:t>9</a:t>
            </a:fld>
            <a:r>
              <a:rPr spc="-10" dirty="0"/>
              <a:t>/25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14" y="880428"/>
            <a:ext cx="4820285" cy="2380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9395" marR="273685" indent="-227329">
              <a:lnSpc>
                <a:spcPct val="123600"/>
              </a:lnSpc>
              <a:spcBef>
                <a:spcPts val="95"/>
              </a:spcBef>
            </a:pPr>
            <a:r>
              <a:rPr sz="750" spc="40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Identify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35" dirty="0">
                <a:solidFill>
                  <a:srgbClr val="22373A"/>
                </a:solidFill>
                <a:latin typeface="Tahoma"/>
                <a:cs typeface="Tahoma"/>
              </a:rPr>
              <a:t>key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partnerships,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0" dirty="0">
                <a:solidFill>
                  <a:srgbClr val="22373A"/>
                </a:solidFill>
                <a:latin typeface="Tahoma"/>
                <a:cs typeface="Tahoma"/>
              </a:rPr>
              <a:t>activities,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resources,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and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value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propositions.</a:t>
            </a:r>
            <a:endParaRPr sz="1700">
              <a:latin typeface="Tahoma"/>
              <a:cs typeface="Tahoma"/>
            </a:endParaRPr>
          </a:p>
          <a:p>
            <a:pPr marL="239395" marR="56515" indent="-227329">
              <a:lnSpc>
                <a:spcPct val="123600"/>
              </a:lnSpc>
              <a:spcBef>
                <a:spcPts val="295"/>
              </a:spcBef>
            </a:pPr>
            <a:r>
              <a:rPr sz="750" spc="40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Describe</a:t>
            </a:r>
            <a:r>
              <a:rPr sz="1700" spc="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customer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relationships,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5" dirty="0">
                <a:solidFill>
                  <a:srgbClr val="22373A"/>
                </a:solidFill>
                <a:latin typeface="Tahoma"/>
                <a:cs typeface="Tahoma"/>
              </a:rPr>
              <a:t>customer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segments, </a:t>
            </a:r>
            <a:r>
              <a:rPr sz="1700" spc="-114" dirty="0">
                <a:solidFill>
                  <a:srgbClr val="22373A"/>
                </a:solidFill>
                <a:latin typeface="Tahoma"/>
                <a:cs typeface="Tahoma"/>
              </a:rPr>
              <a:t>and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channels.</a:t>
            </a:r>
            <a:endParaRPr sz="1700">
              <a:latin typeface="Tahoma"/>
              <a:cs typeface="Tahoma"/>
            </a:endParaRPr>
          </a:p>
          <a:p>
            <a:pPr marL="239395" marR="5080" indent="-227329">
              <a:lnSpc>
                <a:spcPct val="123600"/>
              </a:lnSpc>
              <a:spcBef>
                <a:spcPts val="300"/>
              </a:spcBef>
            </a:pPr>
            <a:r>
              <a:rPr sz="750" spc="370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List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elements</a:t>
            </a:r>
            <a:r>
              <a:rPr sz="1700" spc="-1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30" dirty="0">
                <a:solidFill>
                  <a:srgbClr val="22373A"/>
                </a:solidFill>
                <a:latin typeface="Tahoma"/>
                <a:cs typeface="Tahoma"/>
              </a:rPr>
              <a:t>of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the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offering’s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cost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85" dirty="0">
                <a:solidFill>
                  <a:srgbClr val="22373A"/>
                </a:solidFill>
                <a:latin typeface="Tahoma"/>
                <a:cs typeface="Tahoma"/>
              </a:rPr>
              <a:t>structure,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and </a:t>
            </a:r>
            <a:r>
              <a:rPr sz="1700" dirty="0">
                <a:solidFill>
                  <a:srgbClr val="22373A"/>
                </a:solidFill>
                <a:latin typeface="Tahoma"/>
                <a:cs typeface="Tahoma"/>
              </a:rPr>
              <a:t>its</a:t>
            </a:r>
            <a:r>
              <a:rPr sz="1700" spc="-120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40" dirty="0">
                <a:solidFill>
                  <a:srgbClr val="22373A"/>
                </a:solidFill>
                <a:latin typeface="Tahoma"/>
                <a:cs typeface="Tahoma"/>
              </a:rPr>
              <a:t>revenue</a:t>
            </a:r>
            <a:r>
              <a:rPr sz="1700" spc="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2373A"/>
                </a:solidFill>
                <a:latin typeface="Tahoma"/>
                <a:cs typeface="Tahoma"/>
              </a:rPr>
              <a:t>streams.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z="750" spc="365" dirty="0">
                <a:solidFill>
                  <a:srgbClr val="22373A"/>
                </a:solidFill>
                <a:latin typeface="Times New Roman"/>
                <a:cs typeface="Times New Roman"/>
              </a:rPr>
              <a:t>   </a:t>
            </a:r>
            <a:r>
              <a:rPr sz="1700" spc="-70" dirty="0">
                <a:solidFill>
                  <a:srgbClr val="22373A"/>
                </a:solidFill>
                <a:latin typeface="Tahoma"/>
                <a:cs typeface="Tahoma"/>
              </a:rPr>
              <a:t>Populate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95" dirty="0">
                <a:solidFill>
                  <a:srgbClr val="22373A"/>
                </a:solidFill>
                <a:latin typeface="Tahoma"/>
                <a:cs typeface="Tahoma"/>
              </a:rPr>
              <a:t>an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spc="-20" dirty="0">
                <a:solidFill>
                  <a:srgbClr val="22373A"/>
                </a:solidFill>
                <a:latin typeface="Tahoma"/>
                <a:cs typeface="Tahoma"/>
              </a:rPr>
              <a:t>initial</a:t>
            </a:r>
            <a:r>
              <a:rPr sz="1700" spc="-25" dirty="0">
                <a:solidFill>
                  <a:srgbClr val="22373A"/>
                </a:solidFill>
                <a:latin typeface="Tahoma"/>
                <a:cs typeface="Tahoma"/>
              </a:rPr>
              <a:t> </a:t>
            </a:r>
            <a:r>
              <a:rPr sz="1700" i="1" spc="-85" dirty="0">
                <a:solidFill>
                  <a:srgbClr val="22373A"/>
                </a:solidFill>
                <a:latin typeface="Arial"/>
                <a:cs typeface="Arial"/>
              </a:rPr>
              <a:t>profit-</a:t>
            </a:r>
            <a:r>
              <a:rPr sz="1700" i="1" spc="-100" dirty="0">
                <a:solidFill>
                  <a:srgbClr val="22373A"/>
                </a:solidFill>
                <a:latin typeface="Arial"/>
                <a:cs typeface="Arial"/>
              </a:rPr>
              <a:t>and-</a:t>
            </a:r>
            <a:r>
              <a:rPr sz="1700" i="1" spc="-55" dirty="0">
                <a:solidFill>
                  <a:srgbClr val="22373A"/>
                </a:solidFill>
                <a:latin typeface="Arial"/>
                <a:cs typeface="Arial"/>
              </a:rPr>
              <a:t>loss</a:t>
            </a:r>
            <a:r>
              <a:rPr sz="1700" i="1" spc="30" dirty="0">
                <a:solidFill>
                  <a:srgbClr val="22373A"/>
                </a:solidFill>
                <a:latin typeface="Arial"/>
                <a:cs typeface="Arial"/>
              </a:rPr>
              <a:t> </a:t>
            </a:r>
            <a:r>
              <a:rPr sz="1700" i="1" spc="-65" dirty="0">
                <a:solidFill>
                  <a:srgbClr val="22373A"/>
                </a:solidFill>
                <a:latin typeface="Arial"/>
                <a:cs typeface="Arial"/>
              </a:rPr>
              <a:t>spreadsheet</a:t>
            </a:r>
            <a:r>
              <a:rPr sz="1700" spc="-65" dirty="0">
                <a:solidFill>
                  <a:srgbClr val="22373A"/>
                </a:solidFill>
                <a:latin typeface="Tahoma"/>
                <a:cs typeface="Tahoma"/>
              </a:rPr>
              <a:t>.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373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1627</Words>
  <Application>Microsoft Office PowerPoint</Application>
  <PresentationFormat>Custom</PresentationFormat>
  <Paragraphs>160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Tahoma</vt:lpstr>
      <vt:lpstr>Times New Roman</vt:lpstr>
      <vt:lpstr>Office Theme</vt:lpstr>
      <vt:lpstr>How to Build and Fund Your Own Ecology-Focused Startup Company</vt:lpstr>
      <vt:lpstr>   I hold a Bachelors in Engineering (Mechanical) and a Ph.D. in Statistics.</vt:lpstr>
      <vt:lpstr>Me continued</vt:lpstr>
      <vt:lpstr>What is the problem?</vt:lpstr>
      <vt:lpstr>What is the solution?</vt:lpstr>
      <vt:lpstr>Major snag</vt:lpstr>
      <vt:lpstr>Agenda</vt:lpstr>
      <vt:lpstr>Practicum</vt:lpstr>
      <vt:lpstr>Tasks needed to develop a business plan</vt:lpstr>
      <vt:lpstr>The last but most-important task</vt:lpstr>
      <vt:lpstr>Startup funding resources</vt:lpstr>
      <vt:lpstr>Angel investors</vt:lpstr>
      <vt:lpstr>Venture capitalists</vt:lpstr>
      <vt:lpstr>Funding university-based startups</vt:lpstr>
      <vt:lpstr>Converting research to a commercial product</vt:lpstr>
      <vt:lpstr>University startups come in many forms</vt:lpstr>
      <vt:lpstr>Funding sources for university startups</vt:lpstr>
      <vt:lpstr>Best: Personal contacts</vt:lpstr>
      <vt:lpstr>Personal contacts continued</vt:lpstr>
      <vt:lpstr>Second best: University venture funds</vt:lpstr>
      <vt:lpstr>Third best: University-provided operational support to the startup</vt:lpstr>
      <vt:lpstr>Fourth best: Non-university accelerators</vt:lpstr>
      <vt:lpstr>How to get something out of the Practicum</vt:lpstr>
      <vt:lpstr>Practicum instructions continued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Timothy Haas</dc:creator>
  <cp:lastModifiedBy>Timothy Haas</cp:lastModifiedBy>
  <cp:revision>1</cp:revision>
  <dcterms:created xsi:type="dcterms:W3CDTF">2026-05-10T21:51:09Z</dcterms:created>
  <dcterms:modified xsi:type="dcterms:W3CDTF">2026-05-10T21:52:47Z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2026-05-08T00:00:00Z</vt:filetime>
  </property>
  <property fmtid="{D5CDD505-2E9C-101B-9397-08002B2CF9AE}" pid="4" name="Creator">
    <vt:lpwstr>LaTeX with Beamer class</vt:lpwstr>
  </property>
  <property fmtid="{D5CDD505-2E9C-101B-9397-08002B2CF9AE}" pid="5" name="LastSaved">
    <vt:filetime>2026-05-10T00:00:00Z</vt:filetime>
  </property>
  <property fmtid="{D5CDD505-2E9C-101B-9397-08002B2CF9AE}" pid="6" name="PTEX.Fullbanner">
    <vt:lpwstr>This is MiKTeX-pdfTeX 4.19.0 (1.40.26)</vt:lpwstr>
  </property>
  <property fmtid="{D5CDD505-2E9C-101B-9397-08002B2CF9AE}" pid="7" name="Producer">
    <vt:lpwstr>MiKTeX pdfTeX-1.40.26</vt:lpwstr>
  </property>
</Properties>
</file>